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6"/>
  </p:notes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</p:sldIdLst>
  <p:sldSz cx="9144000" cy="5143500" type="screen16x9"/>
  <p:notesSz cx="6858000" cy="9144000"/>
  <p:defaultTextStyle>
    <a:defPPr>
      <a:defRPr lang="it-IT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67"/>
    <p:restoredTop sz="91894"/>
  </p:normalViewPr>
  <p:slideViewPr>
    <p:cSldViewPr snapToGrid="0" snapToObjects="1">
      <p:cViewPr varScale="1">
        <p:scale>
          <a:sx n="109" d="100"/>
          <a:sy n="109" d="100"/>
        </p:scale>
        <p:origin x="19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332F50-0F23-FD40-BB9A-D7F4ABF2D0FF}" type="datetimeFigureOut">
              <a:rPr lang="it-IT" smtClean="0"/>
              <a:t>13/01/19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14C84E-E430-B440-B4D1-A885F742EE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950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1B1D5-CAED-CC43-9596-9C8634775CA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7884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1B1D5-CAED-CC43-9596-9C8634775CAC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0832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1B1D5-CAED-CC43-9596-9C8634775CAC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4188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1B1D5-CAED-CC43-9596-9C8634775CAC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24446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1B1D5-CAED-CC43-9596-9C8634775CAC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44132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1B1D5-CAED-CC43-9596-9C8634775CAC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94164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1B1D5-CAED-CC43-9596-9C8634775CAC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02152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1B1D5-CAED-CC43-9596-9C8634775CAC}" type="slidenum">
              <a:rPr lang="it-IT" smtClean="0"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443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ADE571D7-FE59-184C-B4E4-6ACDAAEB10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792"/>
            <a:ext cx="9148970" cy="51407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102870"/>
            <a:ext cx="9144000" cy="235457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ts val="4200"/>
              </a:lnSpc>
              <a:defRPr sz="4000" b="1" u="none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it-IT" dirty="0"/>
              <a:t>TITOLO</a:t>
            </a:r>
            <a:br>
              <a:rPr lang="it-IT" dirty="0"/>
            </a:br>
            <a:r>
              <a:rPr lang="it-IT" dirty="0"/>
              <a:t>TITOLO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3346711"/>
            <a:ext cx="9144000" cy="3025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00" b="1" i="0" cap="all" baseline="0">
                <a:solidFill>
                  <a:srgbClr val="0070C0"/>
                </a:solidFill>
                <a:latin typeface="Arial" panose="020B0604020202020204" pitchFamily="34" charset="0"/>
                <a:cs typeface="Al Tarikh" pitchFamily="2" charset="-78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dirty="0"/>
              <a:t>LUOGO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676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8206B5DF-BE36-9D4B-B1EA-32A4E8FB97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70" y="0"/>
            <a:ext cx="915394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9562" y="1156533"/>
            <a:ext cx="3085315" cy="1701688"/>
          </a:xfrm>
          <a:prstGeom prst="rect">
            <a:avLst/>
          </a:prstGeom>
        </p:spPr>
        <p:txBody>
          <a:bodyPr/>
          <a:lstStyle>
            <a:lvl1pPr>
              <a:defRPr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it-IT" dirty="0"/>
              <a:t>TITOLO PROGETTO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29563" y="3188970"/>
            <a:ext cx="2871132" cy="3429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2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DATA- LUOGO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903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11ADBE06-6D32-F94F-A8FF-2B9CD09E08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64" y="26147"/>
            <a:ext cx="9107406" cy="51173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23823" y="977504"/>
            <a:ext cx="3728686" cy="213955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fontAlgn="t">
              <a:defRPr sz="28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it-IT" dirty="0"/>
              <a:t>TITOLO </a:t>
            </a:r>
            <a:br>
              <a:rPr lang="it-IT" dirty="0"/>
            </a:br>
            <a:r>
              <a:rPr lang="it-IT" dirty="0"/>
              <a:t>SEPARATORE </a:t>
            </a:r>
            <a:br>
              <a:rPr lang="it-IT" dirty="0"/>
            </a:br>
            <a:r>
              <a:rPr lang="it-IT" dirty="0"/>
              <a:t>PROGETTO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223823" y="3352390"/>
            <a:ext cx="1470395" cy="3679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 b="1" i="0" cap="sm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DATA- LUOGO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682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A5CA6755-390F-BB4F-A57F-7C6BEDE072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791"/>
            <a:ext cx="9230866" cy="51867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3173" y="1064602"/>
            <a:ext cx="8426975" cy="47196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200" b="1" i="0" cap="none" baseline="0">
                <a:latin typeface="Arial" panose="020B0604020202020204" pitchFamily="34" charset="0"/>
              </a:defRPr>
            </a:lvl1pPr>
          </a:lstStyle>
          <a:p>
            <a:r>
              <a:rPr lang="it-IT" dirty="0"/>
              <a:t>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3173" y="1830174"/>
            <a:ext cx="4121677" cy="228838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1680"/>
              </a:lnSpc>
              <a:defRPr sz="14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3948" y="1830174"/>
            <a:ext cx="3886200" cy="228838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1680"/>
              </a:lnSpc>
              <a:defRPr sz="14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Modifica gli stili del testo dello schema
Secondo livello
Terzo livello
Quarto livello
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271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2BF38F29-5A55-7B41-93BB-9122B725A9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70" y="0"/>
            <a:ext cx="915394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831" y="1114463"/>
            <a:ext cx="8345669" cy="40067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200" b="1" i="0" cap="all" baseline="0">
                <a:latin typeface="Arial" panose="020B0604020202020204" pitchFamily="34" charset="0"/>
              </a:defRPr>
            </a:lvl1pPr>
          </a:lstStyle>
          <a:p>
            <a:r>
              <a:rPr lang="it-IT" dirty="0"/>
              <a:t>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11832" y="1515141"/>
            <a:ext cx="8298532" cy="407927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800" b="1" baseline="0">
                <a:latin typeface="Arial" panose="020B0604020202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/>
              <a:t>Sottotitolino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11832" y="2092751"/>
            <a:ext cx="8345669" cy="2136349"/>
          </a:xfrm>
          <a:prstGeom prst="rect">
            <a:avLst/>
          </a:prstGeom>
        </p:spPr>
        <p:txBody>
          <a:bodyPr vert="horz" wrap="square" anchor="t" anchorCtr="0">
            <a:normAutofit/>
          </a:bodyPr>
          <a:lstStyle>
            <a:lvl1pPr marL="0" marR="0" indent="0" algn="just" defTabSz="685800" rtl="0" eaLnBrk="1" fontAlgn="t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t" latinLnBrk="0" hangingPunct="1">
              <a:lnSpc>
                <a:spcPts val="1700"/>
              </a:lnSpc>
              <a:spcBef>
                <a:spcPts val="17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Fare clic per modificare lo stile del titolo dello schema Fare clic per modificare lo stile del titolo dello</a:t>
            </a:r>
          </a:p>
          <a:p>
            <a:pPr marL="0" marR="0" lvl="0" indent="0" algn="l" defTabSz="685800" rtl="0" eaLnBrk="1" fontAlgn="t" latinLnBrk="0" hangingPunct="1">
              <a:lnSpc>
                <a:spcPts val="1700"/>
              </a:lnSpc>
              <a:spcBef>
                <a:spcPts val="17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schema</a:t>
            </a:r>
            <a:r>
              <a:rPr lang="en-US" dirty="0"/>
              <a:t> - </a:t>
            </a:r>
            <a:r>
              <a:rPr lang="it-IT" dirty="0"/>
              <a:t>Fare clic per modificare lo stile del titolo dello schema</a:t>
            </a:r>
            <a:endParaRPr lang="en-US" dirty="0"/>
          </a:p>
          <a:p>
            <a:pPr marL="0" marR="0" lvl="0" indent="0" algn="l" defTabSz="685800" rtl="0" eaLnBrk="1" fontAlgn="t" latinLnBrk="0" hangingPunct="1">
              <a:lnSpc>
                <a:spcPts val="1700"/>
              </a:lnSpc>
              <a:spcBef>
                <a:spcPts val="17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Fare clic per modificare lo stile del titolo dello </a:t>
            </a:r>
            <a:r>
              <a:rPr lang="it-IT" dirty="0" err="1"/>
              <a:t>schem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245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148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>
            <a:extLst>
              <a:ext uri="{FF2B5EF4-FFF2-40B4-BE49-F238E27FC236}">
                <a16:creationId xmlns:a16="http://schemas.microsoft.com/office/drawing/2014/main" id="{D18A3D12-23B2-0342-B7D2-FFB2E31E2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cap="none" dirty="0"/>
              <a:t>Il settore della Biomedicina in Sardegna (e in Italia):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C11A6AB2-632A-0242-A370-10274804C3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it-IT" dirty="0"/>
              <a:t>potenzialità degli appalti per l'innovazione e dell'innovazione</a:t>
            </a:r>
          </a:p>
        </p:txBody>
      </p:sp>
      <p:pic>
        <p:nvPicPr>
          <p:cNvPr id="2" name="Segnaposto contenuto 1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9232" y="2047679"/>
            <a:ext cx="3401323" cy="2181422"/>
          </a:xfrm>
        </p:spPr>
      </p:pic>
    </p:spTree>
    <p:extLst>
      <p:ext uri="{BB962C8B-B14F-4D97-AF65-F5344CB8AC3E}">
        <p14:creationId xmlns:p14="http://schemas.microsoft.com/office/powerpoint/2010/main" val="1516732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09967" y="953150"/>
            <a:ext cx="6820317" cy="3208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TRAIETTORIE TECNOLOGICHE DI SVILUPPO A PRIORITÀ NAZIONALE</a:t>
            </a:r>
          </a:p>
          <a:p>
            <a:endParaRPr lang="it-IT" dirty="0"/>
          </a:p>
          <a:p>
            <a:r>
              <a:rPr lang="it-IT" dirty="0"/>
              <a:t>A partire dalle traiettorie proposte a livello regionale, MIUR e MISE hanno avviato la selezione di 5 (cinque) significative traiettorie di sviluppo prioritarie nazionali. Una di queste è:</a:t>
            </a:r>
          </a:p>
          <a:p>
            <a:endParaRPr lang="it-IT" dirty="0"/>
          </a:p>
          <a:p>
            <a:r>
              <a:rPr lang="it-IT" b="1" dirty="0"/>
              <a:t>Salute, alimentazione, </a:t>
            </a:r>
            <a:r>
              <a:rPr lang="it-IT" b="1" dirty="0" err="1"/>
              <a:t>qualita</a:t>
            </a:r>
            <a:r>
              <a:rPr lang="it-IT" b="1" dirty="0"/>
              <a:t>̀ della vita:</a:t>
            </a:r>
          </a:p>
          <a:p>
            <a:pPr marL="285750" indent="-285750">
              <a:buFont typeface="Arial" charset="0"/>
              <a:buChar char="•"/>
            </a:pPr>
            <a:r>
              <a:rPr lang="it-IT" i="1" dirty="0">
                <a:solidFill>
                  <a:srgbClr val="FF2600"/>
                </a:solidFill>
              </a:rPr>
              <a:t>Active &amp; </a:t>
            </a:r>
            <a:r>
              <a:rPr lang="it-IT" i="1" dirty="0" err="1">
                <a:solidFill>
                  <a:srgbClr val="FF2600"/>
                </a:solidFill>
              </a:rPr>
              <a:t>healthy</a:t>
            </a:r>
            <a:r>
              <a:rPr lang="it-IT" i="1" dirty="0">
                <a:solidFill>
                  <a:srgbClr val="FF2600"/>
                </a:solidFill>
              </a:rPr>
              <a:t> </a:t>
            </a:r>
            <a:r>
              <a:rPr lang="it-IT" i="1" dirty="0" err="1">
                <a:solidFill>
                  <a:srgbClr val="FF2600"/>
                </a:solidFill>
              </a:rPr>
              <a:t>ageing</a:t>
            </a:r>
            <a:r>
              <a:rPr lang="it-IT" dirty="0"/>
              <a:t>: tecnologie per l’invecchiamento attivo e l’assistenza domiciliare </a:t>
            </a:r>
          </a:p>
          <a:p>
            <a:pPr marL="285750" indent="-285750">
              <a:buFont typeface="Arial" charset="0"/>
              <a:buChar char="•"/>
            </a:pPr>
            <a:r>
              <a:rPr lang="it-IT" i="1" dirty="0">
                <a:solidFill>
                  <a:srgbClr val="FF2600"/>
                </a:solidFill>
              </a:rPr>
              <a:t>E-</a:t>
            </a:r>
            <a:r>
              <a:rPr lang="it-IT" i="1" dirty="0" err="1">
                <a:solidFill>
                  <a:srgbClr val="FF2600"/>
                </a:solidFill>
              </a:rPr>
              <a:t>health</a:t>
            </a:r>
            <a:r>
              <a:rPr lang="it-IT" dirty="0"/>
              <a:t>, diagnostica avanzata, </a:t>
            </a:r>
            <a:r>
              <a:rPr lang="it-IT" i="1" dirty="0" err="1"/>
              <a:t>medical</a:t>
            </a:r>
            <a:r>
              <a:rPr lang="it-IT" i="1" dirty="0"/>
              <a:t> </a:t>
            </a:r>
            <a:r>
              <a:rPr lang="it-IT" i="1" dirty="0" err="1"/>
              <a:t>devices</a:t>
            </a:r>
            <a:r>
              <a:rPr lang="it-IT" i="1" dirty="0"/>
              <a:t> </a:t>
            </a:r>
            <a:r>
              <a:rPr lang="it-IT" dirty="0"/>
              <a:t>e mini </a:t>
            </a:r>
            <a:r>
              <a:rPr lang="it-IT" dirty="0" err="1"/>
              <a:t>invasivita</a:t>
            </a:r>
            <a:r>
              <a:rPr lang="it-IT" dirty="0"/>
              <a:t>̀ </a:t>
            </a:r>
          </a:p>
          <a:p>
            <a:pPr marL="285750" indent="-285750">
              <a:buFont typeface="Arial" charset="0"/>
              <a:buChar char="•"/>
            </a:pPr>
            <a:r>
              <a:rPr lang="it-IT" dirty="0"/>
              <a:t>Medicina rigenerativa, predittiva e personalizzata </a:t>
            </a:r>
          </a:p>
          <a:p>
            <a:pPr marL="285750" indent="-285750">
              <a:buFont typeface="Arial" charset="0"/>
              <a:buChar char="•"/>
            </a:pPr>
            <a:r>
              <a:rPr lang="it-IT" dirty="0">
                <a:solidFill>
                  <a:srgbClr val="FF2600"/>
                </a:solidFill>
              </a:rPr>
              <a:t>Biotecnologie, bioinformatica</a:t>
            </a:r>
            <a:r>
              <a:rPr lang="it-IT" dirty="0"/>
              <a:t> e sviluppo farmaceutico </a:t>
            </a:r>
          </a:p>
          <a:p>
            <a:pPr marL="285750" indent="-285750">
              <a:buFont typeface="Arial" charset="0"/>
              <a:buChar char="•"/>
            </a:pPr>
            <a:r>
              <a:rPr lang="it-IT" dirty="0"/>
              <a:t>Sviluppo dell’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agricoltura di precisione</a:t>
            </a:r>
            <a:r>
              <a:rPr lang="it-IT" dirty="0"/>
              <a:t> e l’agricoltura del futuro </a:t>
            </a:r>
          </a:p>
          <a:p>
            <a:pPr marL="285750" indent="-285750">
              <a:buFont typeface="Arial" charset="0"/>
              <a:buChar char="•"/>
            </a:pPr>
            <a:r>
              <a:rPr lang="it-IT" dirty="0"/>
              <a:t>Sistemi e tecnologie per il </a:t>
            </a:r>
            <a:r>
              <a:rPr lang="it-IT" i="1" dirty="0">
                <a:solidFill>
                  <a:schemeClr val="accent1">
                    <a:lumMod val="75000"/>
                  </a:schemeClr>
                </a:solidFill>
              </a:rPr>
              <a:t>packaging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, la conservazione e la </a:t>
            </a:r>
            <a:r>
              <a:rPr lang="it-IT" dirty="0" err="1">
                <a:solidFill>
                  <a:schemeClr val="accent1">
                    <a:lumMod val="75000"/>
                  </a:schemeClr>
                </a:solidFill>
              </a:rPr>
              <a:t>tracciabilita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̀ e si</a:t>
            </a:r>
            <a:r>
              <a:rPr lang="it-IT" dirty="0">
                <a:solidFill>
                  <a:srgbClr val="FF2600"/>
                </a:solidFill>
              </a:rPr>
              <a:t>cu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rez</a:t>
            </a:r>
            <a:r>
              <a:rPr lang="it-IT" dirty="0">
                <a:solidFill>
                  <a:srgbClr val="FF2600"/>
                </a:solidFill>
              </a:rPr>
              <a:t>za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 delle </a:t>
            </a:r>
          </a:p>
          <a:p>
            <a:pPr marL="285750" indent="-285750">
              <a:buFont typeface="Arial" charset="0"/>
              <a:buChar char="•"/>
            </a:pPr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produzioni alimentari</a:t>
            </a:r>
            <a:r>
              <a:rPr lang="it-IT" dirty="0"/>
              <a:t> </a:t>
            </a:r>
          </a:p>
          <a:p>
            <a:pPr marL="285750" indent="-285750">
              <a:buFont typeface="Arial" charset="0"/>
              <a:buChar char="•"/>
            </a:pPr>
            <a:r>
              <a:rPr lang="it-IT" dirty="0">
                <a:solidFill>
                  <a:srgbClr val="FF2600"/>
                </a:solidFill>
              </a:rPr>
              <a:t>Nutraceutica, Nutrigenomica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 e A</a:t>
            </a:r>
            <a:r>
              <a:rPr lang="it-IT" dirty="0">
                <a:solidFill>
                  <a:srgbClr val="FF2600"/>
                </a:solidFill>
              </a:rPr>
              <a:t>li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men</a:t>
            </a:r>
            <a:r>
              <a:rPr lang="it-IT" dirty="0">
                <a:solidFill>
                  <a:srgbClr val="FF2600"/>
                </a:solidFill>
              </a:rPr>
              <a:t>ti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 Fun</a:t>
            </a:r>
            <a:r>
              <a:rPr lang="it-IT" dirty="0">
                <a:solidFill>
                  <a:srgbClr val="FF2600"/>
                </a:solidFill>
              </a:rPr>
              <a:t>zio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na</a:t>
            </a:r>
            <a:r>
              <a:rPr lang="it-IT" dirty="0">
                <a:solidFill>
                  <a:srgbClr val="FF2600"/>
                </a:solidFill>
              </a:rPr>
              <a:t>li</a:t>
            </a:r>
            <a:r>
              <a:rPr lang="it-IT" dirty="0"/>
              <a:t> </a:t>
            </a:r>
          </a:p>
          <a:p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1695" y="953150"/>
            <a:ext cx="1475178" cy="1132314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7050" y="2085463"/>
            <a:ext cx="1971233" cy="1254421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5706" y="3277892"/>
            <a:ext cx="1550373" cy="1061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117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72698" y="1743407"/>
            <a:ext cx="825284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Arial" charset="0"/>
                <a:ea typeface="Arial" charset="0"/>
                <a:cs typeface="Arial" charset="0"/>
              </a:rPr>
              <a:t>programmi trasversali al settore ICT (</a:t>
            </a:r>
            <a:r>
              <a:rPr lang="it-IT" sz="1400" i="1" dirty="0">
                <a:latin typeface="Arial" charset="0"/>
                <a:ea typeface="Arial" charset="0"/>
                <a:cs typeface="Arial" charset="0"/>
              </a:rPr>
              <a:t>Information and </a:t>
            </a:r>
            <a:r>
              <a:rPr lang="it-IT" sz="1400" i="1" dirty="0" err="1">
                <a:latin typeface="Arial" charset="0"/>
                <a:ea typeface="Arial" charset="0"/>
                <a:cs typeface="Arial" charset="0"/>
              </a:rPr>
              <a:t>Communication</a:t>
            </a:r>
            <a:r>
              <a:rPr lang="it-IT" sz="1400" i="1" dirty="0">
                <a:latin typeface="Arial" charset="0"/>
                <a:ea typeface="Arial" charset="0"/>
                <a:cs typeface="Arial" charset="0"/>
              </a:rPr>
              <a:t> Technology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):</a:t>
            </a:r>
          </a:p>
          <a:p>
            <a:endParaRPr lang="it-IT" sz="1400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definizione e costruzione di meccanismi basati su </a:t>
            </a:r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standard aperti 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per rendere il </a:t>
            </a:r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sistema sanitario regionale una piattaforma per l’innovazione 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su cui appoggiare nuovi servizi clinici e di ricerca</a:t>
            </a:r>
          </a:p>
          <a:p>
            <a:pPr marL="285750" indent="-285750">
              <a:buFont typeface="Arial" charset="0"/>
              <a:buChar char="•"/>
            </a:pPr>
            <a:endParaRPr lang="it-IT" sz="1400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costruzione di un </a:t>
            </a:r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sistema per il </a:t>
            </a:r>
            <a:r>
              <a:rPr lang="it-IT" sz="1400" b="1" i="1" dirty="0" err="1">
                <a:latin typeface="Arial" charset="0"/>
                <a:ea typeface="Arial" charset="0"/>
                <a:cs typeface="Arial" charset="0"/>
              </a:rPr>
              <a:t>repurposing</a:t>
            </a:r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 a fini di ricerca dei record clinici 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del sistema sanitario regionale</a:t>
            </a:r>
          </a:p>
          <a:p>
            <a:pPr marL="285750" indent="-285750">
              <a:buFont typeface="Arial" charset="0"/>
              <a:buChar char="•"/>
            </a:pPr>
            <a:endParaRPr lang="it-IT" sz="1400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costruzione dell’</a:t>
            </a:r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infrastruttura informatica necessaria per il popolamento, l’accesso e la gestione centralizzata di campioni biologici 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provenienti da centri di ricerca e strutture sanitarie regionali</a:t>
            </a:r>
          </a:p>
        </p:txBody>
      </p:sp>
      <p:sp>
        <p:nvSpPr>
          <p:cNvPr id="3" name="Rettangolo 2"/>
          <p:cNvSpPr/>
          <p:nvPr/>
        </p:nvSpPr>
        <p:spPr>
          <a:xfrm>
            <a:off x="489162" y="1346696"/>
            <a:ext cx="47527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b="1" dirty="0">
                <a:solidFill>
                  <a:srgbClr val="FF0000"/>
                </a:solidFill>
                <a:latin typeface="ArialMT" charset="0"/>
              </a:rPr>
              <a:t>BIOMEDICINA E TECNOLOGIE PER LA SALUTE </a:t>
            </a:r>
            <a:r>
              <a:rPr lang="it-IT" sz="1400" b="1" dirty="0">
                <a:latin typeface="ArialMT" charset="0"/>
              </a:rPr>
              <a:t>+ </a:t>
            </a:r>
            <a:r>
              <a:rPr lang="it-IT" sz="1400" b="1" dirty="0">
                <a:solidFill>
                  <a:srgbClr val="7030A0"/>
                </a:solidFill>
                <a:latin typeface="ArialMT" charset="0"/>
              </a:rPr>
              <a:t>ICT</a:t>
            </a:r>
            <a:endParaRPr lang="it-IT" sz="1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58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348713" y="1089522"/>
            <a:ext cx="858606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FF0000"/>
                </a:solidFill>
                <a:latin typeface="ArialMT" charset="0"/>
              </a:rPr>
              <a:t>BIOMEDICINA E TECNOLOGIE PER LA SALUTE</a:t>
            </a:r>
            <a:r>
              <a:rPr lang="fr-FR" sz="1400" b="1" dirty="0">
                <a:solidFill>
                  <a:srgbClr val="FF0000"/>
                </a:solidFill>
                <a:latin typeface="ArialMT" charset="0"/>
              </a:rPr>
              <a:t>: </a:t>
            </a:r>
            <a:r>
              <a:rPr lang="it-IT" sz="1400" b="1" dirty="0">
                <a:latin typeface="ArialMT" charset="0"/>
              </a:rPr>
              <a:t>TRAIETTORIE TECNOLOGICHE</a:t>
            </a:r>
          </a:p>
          <a:p>
            <a:endParaRPr lang="it-IT" sz="1400" dirty="0">
              <a:latin typeface="ArialMT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it-IT" sz="1400" dirty="0">
                <a:latin typeface="ArialMT" charset="0"/>
              </a:rPr>
              <a:t>Tecnologie </a:t>
            </a:r>
            <a:r>
              <a:rPr lang="it-IT" sz="1400" b="1" dirty="0" err="1">
                <a:latin typeface="ArialMT" charset="0"/>
              </a:rPr>
              <a:t>omiche</a:t>
            </a:r>
            <a:r>
              <a:rPr lang="it-IT" sz="1400" dirty="0">
                <a:latin typeface="ArialMT" charset="0"/>
              </a:rPr>
              <a:t> e </a:t>
            </a:r>
            <a:r>
              <a:rPr lang="it-IT" sz="1400" b="1" dirty="0">
                <a:latin typeface="ArialMT" charset="0"/>
              </a:rPr>
              <a:t>biotecnologie</a:t>
            </a:r>
            <a:r>
              <a:rPr lang="it-IT" sz="1400" dirty="0">
                <a:latin typeface="ArialMT" charset="0"/>
              </a:rPr>
              <a:t> per lo sviluppo di metodi di </a:t>
            </a:r>
            <a:r>
              <a:rPr lang="it-IT" sz="1400" b="1" dirty="0">
                <a:latin typeface="ArialMT" charset="0"/>
              </a:rPr>
              <a:t>prevenzione</a:t>
            </a:r>
            <a:r>
              <a:rPr lang="it-IT" sz="1400" dirty="0">
                <a:latin typeface="ArialMT" charset="0"/>
              </a:rPr>
              <a:t>, </a:t>
            </a:r>
            <a:r>
              <a:rPr lang="it-IT" sz="1400" b="1" dirty="0">
                <a:latin typeface="ArialMT" charset="0"/>
              </a:rPr>
              <a:t>diagnosi</a:t>
            </a:r>
            <a:r>
              <a:rPr lang="it-IT" sz="1400" dirty="0">
                <a:latin typeface="ArialMT" charset="0"/>
              </a:rPr>
              <a:t> e </a:t>
            </a:r>
            <a:r>
              <a:rPr lang="it-IT" sz="1400" b="1" dirty="0">
                <a:latin typeface="ArialMT" charset="0"/>
              </a:rPr>
              <a:t>cura</a:t>
            </a:r>
            <a:r>
              <a:rPr lang="it-IT" sz="1400" dirty="0">
                <a:latin typeface="ArialMT" charset="0"/>
              </a:rPr>
              <a:t> </a:t>
            </a:r>
            <a:r>
              <a:rPr lang="it-IT" sz="1400" b="1" dirty="0">
                <a:latin typeface="ArialMT" charset="0"/>
              </a:rPr>
              <a:t>personalizzata</a:t>
            </a:r>
            <a:r>
              <a:rPr lang="it-IT" sz="1400" dirty="0">
                <a:latin typeface="ArialMT" charset="0"/>
              </a:rPr>
              <a:t> e associate tecnologie di analisi </a:t>
            </a:r>
            <a:r>
              <a:rPr lang="it-IT" sz="1400" b="1" dirty="0">
                <a:latin typeface="ArialMT" charset="0"/>
              </a:rPr>
              <a:t>bioinformatica</a:t>
            </a:r>
            <a:r>
              <a:rPr lang="it-IT" sz="1400" dirty="0">
                <a:latin typeface="ArialMT" charset="0"/>
              </a:rPr>
              <a:t> ed </a:t>
            </a:r>
            <a:r>
              <a:rPr lang="it-IT" sz="1400" b="1" dirty="0">
                <a:latin typeface="ArialMT" charset="0"/>
              </a:rPr>
              <a:t>automazione</a:t>
            </a:r>
            <a:r>
              <a:rPr lang="it-IT" sz="1400" dirty="0">
                <a:latin typeface="ArialMT" charset="0"/>
              </a:rPr>
              <a:t> del processo</a:t>
            </a:r>
          </a:p>
          <a:p>
            <a:pPr marL="285750" indent="-285750">
              <a:buFont typeface="Arial" charset="0"/>
              <a:buChar char="•"/>
            </a:pPr>
            <a:endParaRPr lang="it-IT" sz="1400" dirty="0">
              <a:latin typeface="ArialMT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it-IT" sz="1400" b="1" dirty="0">
                <a:latin typeface="ArialMT" charset="0"/>
              </a:rPr>
              <a:t>Filiera integrata di sviluppo </a:t>
            </a:r>
            <a:r>
              <a:rPr lang="it-IT" sz="1400" dirty="0">
                <a:latin typeface="ArialMT" charset="0"/>
              </a:rPr>
              <a:t>(preclinico e clinico) di nuovi sistemi </a:t>
            </a:r>
            <a:r>
              <a:rPr lang="it-IT" sz="1400" b="1" dirty="0">
                <a:latin typeface="ArialMT" charset="0"/>
              </a:rPr>
              <a:t>diagnostici e trattamenti </a:t>
            </a:r>
            <a:r>
              <a:rPr lang="it-IT" sz="1400" dirty="0">
                <a:latin typeface="ArialMT" charset="0"/>
              </a:rPr>
              <a:t>innovativi, farmacologici e non farmacologici, per la cura della </a:t>
            </a:r>
            <a:r>
              <a:rPr lang="it-IT" sz="1400" b="1" dirty="0">
                <a:latin typeface="ArialMT" charset="0"/>
              </a:rPr>
              <a:t>salute</a:t>
            </a:r>
            <a:r>
              <a:rPr lang="it-IT" sz="1400" dirty="0">
                <a:latin typeface="ArialMT" charset="0"/>
              </a:rPr>
              <a:t>, la </a:t>
            </a:r>
            <a:r>
              <a:rPr lang="it-IT" sz="1400" b="1" dirty="0">
                <a:latin typeface="ArialMT" charset="0"/>
              </a:rPr>
              <a:t>cosmesi</a:t>
            </a:r>
            <a:r>
              <a:rPr lang="it-IT" sz="1400" dirty="0">
                <a:latin typeface="ArialMT" charset="0"/>
              </a:rPr>
              <a:t> e il </a:t>
            </a:r>
            <a:r>
              <a:rPr lang="it-IT" sz="1400" b="1" dirty="0">
                <a:latin typeface="ArialMT" charset="0"/>
              </a:rPr>
              <a:t>benessere</a:t>
            </a:r>
            <a:r>
              <a:rPr lang="it-IT" sz="1400" dirty="0">
                <a:latin typeface="ArialMT" charset="0"/>
              </a:rPr>
              <a:t> dell’uomo.</a:t>
            </a:r>
          </a:p>
          <a:p>
            <a:pPr marL="285750" indent="-285750">
              <a:buFont typeface="Arial" charset="0"/>
              <a:buChar char="•"/>
            </a:pPr>
            <a:endParaRPr lang="it-IT" sz="1400" dirty="0">
              <a:latin typeface="ArialMT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it-IT" sz="1400" dirty="0">
                <a:latin typeface="ArialMT" charset="0"/>
              </a:rPr>
              <a:t>Tecnologie biomediche per l’ottimizzazione dei processi di </a:t>
            </a:r>
            <a:r>
              <a:rPr lang="it-IT" sz="1400" b="1" dirty="0">
                <a:latin typeface="ArialMT" charset="0"/>
              </a:rPr>
              <a:t>sorveglianza sanitaria, immunoprofilassi e terapia in medicina veterinaria</a:t>
            </a:r>
            <a:r>
              <a:rPr lang="it-IT" sz="1400" dirty="0">
                <a:latin typeface="ArialMT" charset="0"/>
              </a:rPr>
              <a:t> per un’efficiente gestione della </a:t>
            </a:r>
            <a:r>
              <a:rPr lang="it-IT" sz="1400" b="1" dirty="0">
                <a:latin typeface="ArialMT" charset="0"/>
              </a:rPr>
              <a:t>qualità delle produzioni animali, la sicurezza alimentare e le zoonosi</a:t>
            </a:r>
          </a:p>
          <a:p>
            <a:pPr marL="285750" indent="-285750">
              <a:buFont typeface="Arial" charset="0"/>
              <a:buChar char="•"/>
            </a:pPr>
            <a:endParaRPr lang="it-IT" sz="1400" dirty="0">
              <a:latin typeface="ArialMT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it-IT" sz="1400" dirty="0">
                <a:latin typeface="ArialMT" charset="0"/>
              </a:rPr>
              <a:t>Tecnologie di informatica biomedica per lo sviluppo di un’efficiente ed efficace interazione ed </a:t>
            </a:r>
            <a:r>
              <a:rPr lang="it-IT" sz="1400" b="1" dirty="0">
                <a:latin typeface="ArialMT" charset="0"/>
              </a:rPr>
              <a:t>integrazione del sistema sanitario regionale con la ricerca scientifica e tecnologica </a:t>
            </a:r>
            <a:r>
              <a:rPr lang="it-IT" sz="1400" dirty="0">
                <a:latin typeface="ArialMT" charset="0"/>
              </a:rPr>
              <a:t>pubblica e privata. </a:t>
            </a:r>
            <a:endParaRPr lang="it-IT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7401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tangolo 15"/>
          <p:cNvSpPr/>
          <p:nvPr/>
        </p:nvSpPr>
        <p:spPr>
          <a:xfrm>
            <a:off x="600080" y="1721493"/>
            <a:ext cx="821500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Esempi di ricerca di soluzioni sul mercato:</a:t>
            </a:r>
          </a:p>
          <a:p>
            <a:endParaRPr lang="it-IT" sz="1400" b="1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Wingdings" charset="2"/>
              <a:buChar char="Ø"/>
            </a:pPr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il fabbisogno di innovazione va </a:t>
            </a:r>
            <a:r>
              <a:rPr lang="it-IT" sz="14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oltre i prodotti e i servizi esistenti</a:t>
            </a:r>
          </a:p>
          <a:p>
            <a:pPr marL="285750" indent="-285750">
              <a:buFont typeface="Wingdings" charset="2"/>
              <a:buChar char="Ø"/>
            </a:pPr>
            <a:endParaRPr lang="it-IT" sz="1400" b="1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Wingdings" charset="2"/>
              <a:buChar char="Ø"/>
            </a:pPr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il fabbisogno di innovazione può essere </a:t>
            </a:r>
            <a:r>
              <a:rPr lang="it-IT" sz="1400" b="1" dirty="0">
                <a:solidFill>
                  <a:srgbClr val="FF2600"/>
                </a:solidFill>
                <a:latin typeface="Arial" charset="0"/>
                <a:ea typeface="Arial" charset="0"/>
                <a:cs typeface="Arial" charset="0"/>
              </a:rPr>
              <a:t>soddisfatto con prodotti </a:t>
            </a:r>
            <a:r>
              <a:rPr lang="it-IT" sz="14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e servizi esistenti</a:t>
            </a:r>
          </a:p>
          <a:p>
            <a:endParaRPr lang="it-IT" sz="1400" b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0463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tangolo 15"/>
          <p:cNvSpPr/>
          <p:nvPr/>
        </p:nvSpPr>
        <p:spPr>
          <a:xfrm>
            <a:off x="653868" y="1766319"/>
            <a:ext cx="821500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Esempi di ricerca di soluzioni sul mercato:</a:t>
            </a:r>
          </a:p>
          <a:p>
            <a:endParaRPr lang="it-IT" sz="1400" b="1" dirty="0">
              <a:latin typeface="Arial" charset="0"/>
              <a:ea typeface="Arial" charset="0"/>
              <a:cs typeface="Arial" charset="0"/>
            </a:endParaRPr>
          </a:p>
          <a:p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il fabbisogno di innovazione va </a:t>
            </a:r>
            <a:r>
              <a:rPr lang="it-IT" sz="14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oltre i prodotti e i servizi esistenti</a:t>
            </a:r>
          </a:p>
          <a:p>
            <a:endParaRPr lang="it-IT" sz="1400" b="1" dirty="0">
              <a:solidFill>
                <a:srgbClr val="FF0000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it-IT" sz="1400" b="1" dirty="0">
              <a:latin typeface="Arial" charset="0"/>
              <a:ea typeface="Arial" charset="0"/>
              <a:cs typeface="Arial" charset="0"/>
            </a:endParaRPr>
          </a:p>
          <a:p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SONO NECESSARIE RICERCA, SVILUPPO E INNOVAZIONE: PCP E PPI</a:t>
            </a:r>
          </a:p>
        </p:txBody>
      </p:sp>
    </p:spTree>
    <p:extLst>
      <p:ext uri="{BB962C8B-B14F-4D97-AF65-F5344CB8AC3E}">
        <p14:creationId xmlns:p14="http://schemas.microsoft.com/office/powerpoint/2010/main" val="7264501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/>
          <p:cNvSpPr txBox="1"/>
          <p:nvPr/>
        </p:nvSpPr>
        <p:spPr>
          <a:xfrm>
            <a:off x="5090874" y="2541847"/>
            <a:ext cx="27222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/>
              <a:t>ESIGENZA DI TECNOLOGIA PER:</a:t>
            </a:r>
          </a:p>
          <a:p>
            <a:pPr algn="ctr"/>
            <a:endParaRPr lang="it-IT" b="1" dirty="0"/>
          </a:p>
          <a:p>
            <a:pPr algn="ctr"/>
            <a:r>
              <a:rPr lang="it-IT" b="1" dirty="0"/>
              <a:t>TRASPORTO DEI LETTI OSPEDALIERI</a:t>
            </a:r>
          </a:p>
          <a:p>
            <a:pPr algn="ctr"/>
            <a:r>
              <a:rPr lang="it-IT" b="1" dirty="0"/>
              <a:t>(Ospedale Niguarda, Milano)</a:t>
            </a:r>
          </a:p>
        </p:txBody>
      </p:sp>
      <p:sp>
        <p:nvSpPr>
          <p:cNvPr id="3" name="Rettangolo 2"/>
          <p:cNvSpPr/>
          <p:nvPr/>
        </p:nvSpPr>
        <p:spPr>
          <a:xfrm>
            <a:off x="579073" y="1969171"/>
            <a:ext cx="3695068" cy="1962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L’</a:t>
            </a:r>
            <a:r>
              <a:rPr lang="it-IT" b="1" dirty="0">
                <a:solidFill>
                  <a:srgbClr val="FF0000"/>
                </a:solidFill>
              </a:rPr>
              <a:t>appalto </a:t>
            </a:r>
            <a:r>
              <a:rPr lang="it-IT" b="1" dirty="0" err="1">
                <a:solidFill>
                  <a:srgbClr val="FF0000"/>
                </a:solidFill>
              </a:rPr>
              <a:t>pre</a:t>
            </a:r>
            <a:r>
              <a:rPr lang="it-IT" b="1" dirty="0">
                <a:solidFill>
                  <a:srgbClr val="FF0000"/>
                </a:solidFill>
              </a:rPr>
              <a:t>-commerciale </a:t>
            </a:r>
            <a:r>
              <a:rPr lang="it-IT" dirty="0"/>
              <a:t>consente di porre a bando un </a:t>
            </a:r>
            <a:r>
              <a:rPr lang="it-IT" b="1" dirty="0"/>
              <a:t>problema tecnologico da risolvere</a:t>
            </a:r>
          </a:p>
          <a:p>
            <a:endParaRPr lang="it-IT" b="1" dirty="0"/>
          </a:p>
          <a:p>
            <a:r>
              <a:rPr lang="it-IT" dirty="0"/>
              <a:t>Così si va ad abilitare gli offerenti (OE) a proporre differenti soluzioni innovative, </a:t>
            </a:r>
            <a:r>
              <a:rPr lang="it-IT" u="sng" dirty="0"/>
              <a:t>anche tecnologicamente alternative</a:t>
            </a:r>
            <a:r>
              <a:rPr lang="it-IT" dirty="0"/>
              <a:t>, per rispondere alle necessità della stazione appaltante:</a:t>
            </a:r>
          </a:p>
          <a:p>
            <a:endParaRPr lang="it-IT" dirty="0"/>
          </a:p>
          <a:p>
            <a:r>
              <a:rPr lang="it-IT" b="1" dirty="0"/>
              <a:t>Servizi di ricerca e sviluppo e loro progettazione</a:t>
            </a:r>
          </a:p>
        </p:txBody>
      </p:sp>
      <p:pic>
        <p:nvPicPr>
          <p:cNvPr id="5" name="Immagine 4" descr="Schermata 2018-10-18 alle 20.40.0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2752" y="1969171"/>
            <a:ext cx="4005788" cy="1932358"/>
          </a:xfrm>
          <a:prstGeom prst="rect">
            <a:avLst/>
          </a:prstGeom>
        </p:spPr>
      </p:pic>
      <p:pic>
        <p:nvPicPr>
          <p:cNvPr id="6" name="Immagine 5" descr="Schermata 2018-10-18 alle 20.40.20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0480" y="1789043"/>
            <a:ext cx="4303477" cy="2112486"/>
          </a:xfrm>
          <a:prstGeom prst="rect">
            <a:avLst/>
          </a:prstGeom>
        </p:spPr>
      </p:pic>
      <p:pic>
        <p:nvPicPr>
          <p:cNvPr id="10" name="Immagine 9" descr="Schermata 2018-10-18 alle 20.42.36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86" y="1668354"/>
            <a:ext cx="3340454" cy="2734801"/>
          </a:xfrm>
          <a:prstGeom prst="rect">
            <a:avLst/>
          </a:prstGeom>
        </p:spPr>
      </p:pic>
      <p:grpSp>
        <p:nvGrpSpPr>
          <p:cNvPr id="12" name="Gruppo 11"/>
          <p:cNvGrpSpPr/>
          <p:nvPr/>
        </p:nvGrpSpPr>
        <p:grpSpPr>
          <a:xfrm>
            <a:off x="4331359" y="1734415"/>
            <a:ext cx="4153255" cy="2692954"/>
            <a:chOff x="4331359" y="1734415"/>
            <a:chExt cx="4153255" cy="2692954"/>
          </a:xfrm>
        </p:grpSpPr>
        <p:pic>
          <p:nvPicPr>
            <p:cNvPr id="13" name="Immagine 12" descr="Schermata 2018-10-18 alle 20.44.27.png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31359" y="2745873"/>
              <a:ext cx="2202854" cy="1681496"/>
            </a:xfrm>
            <a:prstGeom prst="rect">
              <a:avLst/>
            </a:prstGeom>
          </p:spPr>
        </p:pic>
        <p:pic>
          <p:nvPicPr>
            <p:cNvPr id="14" name="Immagine 13" descr="Schermata 2018-10-18 alle 20.41.53.png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83414" y="1734415"/>
              <a:ext cx="2601200" cy="1852206"/>
            </a:xfrm>
            <a:prstGeom prst="rect">
              <a:avLst/>
            </a:prstGeom>
          </p:spPr>
        </p:pic>
        <p:pic>
          <p:nvPicPr>
            <p:cNvPr id="15" name="Immagine 14" descr="Schermata 2018-10-18 alle 20.41.35.png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31359" y="1734415"/>
              <a:ext cx="2059204" cy="1067371"/>
            </a:xfrm>
            <a:prstGeom prst="rect">
              <a:avLst/>
            </a:prstGeom>
          </p:spPr>
        </p:pic>
      </p:grpSp>
      <p:sp>
        <p:nvSpPr>
          <p:cNvPr id="16" name="Rettangolo 15"/>
          <p:cNvSpPr/>
          <p:nvPr/>
        </p:nvSpPr>
        <p:spPr>
          <a:xfrm>
            <a:off x="340104" y="1058103"/>
            <a:ext cx="821500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/>
              <a:t>Esempi di ricerca di soluzioni sul mercato:</a:t>
            </a:r>
          </a:p>
          <a:p>
            <a:pPr algn="ctr"/>
            <a:r>
              <a:rPr lang="it-IT" b="1" dirty="0"/>
              <a:t>quando il fabbisogno di innovazione va </a:t>
            </a:r>
            <a:r>
              <a:rPr lang="it-IT" b="1" dirty="0">
                <a:solidFill>
                  <a:srgbClr val="FF0000"/>
                </a:solidFill>
              </a:rPr>
              <a:t>oltre i prodotti e i servizi esistenti</a:t>
            </a:r>
          </a:p>
        </p:txBody>
      </p:sp>
    </p:spTree>
    <p:extLst>
      <p:ext uri="{BB962C8B-B14F-4D97-AF65-F5344CB8AC3E}">
        <p14:creationId xmlns:p14="http://schemas.microsoft.com/office/powerpoint/2010/main" val="100285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358588" y="1111624"/>
            <a:ext cx="23423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>
                <a:latin typeface="Arial" charset="0"/>
                <a:ea typeface="Arial" charset="0"/>
                <a:cs typeface="Arial" charset="0"/>
              </a:rPr>
              <a:t>perché Regione Lombardia</a:t>
            </a:r>
          </a:p>
          <a:p>
            <a:r>
              <a:rPr lang="it-IT" sz="1400" dirty="0">
                <a:latin typeface="Arial" charset="0"/>
                <a:ea typeface="Arial" charset="0"/>
                <a:cs typeface="Arial" charset="0"/>
              </a:rPr>
              <a:t>ha scelto un PCP?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1841" y="1044753"/>
            <a:ext cx="1849623" cy="3283082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7957" y="1044753"/>
            <a:ext cx="1816207" cy="3223768"/>
          </a:xfrm>
          <a:prstGeom prst="rect">
            <a:avLst/>
          </a:prstGeom>
        </p:spPr>
      </p:pic>
      <p:sp>
        <p:nvSpPr>
          <p:cNvPr id="8" name="Ovale 7"/>
          <p:cNvSpPr/>
          <p:nvPr/>
        </p:nvSpPr>
        <p:spPr>
          <a:xfrm>
            <a:off x="5262280" y="1084729"/>
            <a:ext cx="2169459" cy="1004047"/>
          </a:xfrm>
          <a:prstGeom prst="ellipse">
            <a:avLst/>
          </a:prstGeom>
          <a:noFill/>
          <a:ln w="28575">
            <a:solidFill>
              <a:srgbClr val="FF2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2710968" y="3323788"/>
            <a:ext cx="2169459" cy="1004047"/>
          </a:xfrm>
          <a:prstGeom prst="ellipse">
            <a:avLst/>
          </a:prstGeom>
          <a:noFill/>
          <a:ln w="28575">
            <a:solidFill>
              <a:srgbClr val="FF2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6769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27723" y="1776529"/>
            <a:ext cx="84526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IL PRIMO PASSO della PA, per raggiungere l’obiettivo è una </a:t>
            </a:r>
            <a:r>
              <a:rPr lang="it-IT" b="1" dirty="0"/>
              <a:t>consultazione aperta al mercato</a:t>
            </a:r>
            <a:r>
              <a:rPr lang="it-IT" dirty="0"/>
              <a:t>, in via preliminare alle</a:t>
            </a:r>
            <a:r>
              <a:rPr lang="it-IT" b="1" dirty="0"/>
              <a:t> fasi successive di una procedura multistadio </a:t>
            </a:r>
            <a:r>
              <a:rPr lang="it-IT" b="1" dirty="0" err="1"/>
              <a:t>pre</a:t>
            </a:r>
            <a:r>
              <a:rPr lang="it-IT" b="1" dirty="0"/>
              <a:t>-commerciale </a:t>
            </a:r>
            <a:r>
              <a:rPr lang="it-IT" dirty="0"/>
              <a:t>per servizi di ricerca industriale e sviluppo sperimentale, inclusa </a:t>
            </a:r>
            <a:r>
              <a:rPr lang="it-IT" b="1" dirty="0"/>
              <a:t>la validazione e sperimentazione di prototipi</a:t>
            </a:r>
            <a:r>
              <a:rPr lang="it-IT" dirty="0"/>
              <a:t>, volti ad accrescere le funzionalità di prodotti e servizi già esistenti o a realizzarne dei nuovi</a:t>
            </a:r>
          </a:p>
        </p:txBody>
      </p:sp>
      <p:sp>
        <p:nvSpPr>
          <p:cNvPr id="9" name="Rettangolo 8"/>
          <p:cNvSpPr/>
          <p:nvPr/>
        </p:nvSpPr>
        <p:spPr>
          <a:xfrm>
            <a:off x="327721" y="2759066"/>
            <a:ext cx="8452696" cy="1492716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r>
              <a:rPr lang="it-IT" sz="1300" dirty="0"/>
              <a:t>La procedura di gara </a:t>
            </a:r>
            <a:r>
              <a:rPr lang="it-IT" sz="1300" dirty="0" err="1"/>
              <a:t>pre</a:t>
            </a:r>
            <a:r>
              <a:rPr lang="it-IT" sz="1300" dirty="0"/>
              <a:t>-commerciale è tipicamente articolata nelle seguenti tre fasi:</a:t>
            </a:r>
          </a:p>
          <a:p>
            <a:r>
              <a:rPr lang="it-IT" sz="1300" dirty="0"/>
              <a:t>Fase 1, «</a:t>
            </a:r>
            <a:r>
              <a:rPr lang="it-IT" sz="1300" b="1" dirty="0"/>
              <a:t>Elaborazione della soluzione</a:t>
            </a:r>
            <a:r>
              <a:rPr lang="it-IT" sz="1300" dirty="0"/>
              <a:t>»;</a:t>
            </a:r>
          </a:p>
          <a:p>
            <a:r>
              <a:rPr lang="it-IT" sz="1300" dirty="0"/>
              <a:t>Fase 2, «</a:t>
            </a:r>
            <a:r>
              <a:rPr lang="it-IT" sz="1300" b="1" dirty="0"/>
              <a:t>Messa a punto di prototipi</a:t>
            </a:r>
            <a:r>
              <a:rPr lang="it-IT" sz="1300" dirty="0"/>
              <a:t>»;</a:t>
            </a:r>
          </a:p>
          <a:p>
            <a:r>
              <a:rPr lang="it-IT" sz="1300" dirty="0"/>
              <a:t>Fase 3, «</a:t>
            </a:r>
            <a:r>
              <a:rPr lang="it-IT" sz="1300" b="1" dirty="0"/>
              <a:t>Sviluppo iniziale di </a:t>
            </a:r>
            <a:r>
              <a:rPr lang="it-IT" sz="1300" b="1" dirty="0" err="1"/>
              <a:t>quantita</a:t>
            </a:r>
            <a:r>
              <a:rPr lang="it-IT" sz="1300" b="1" dirty="0"/>
              <a:t>̀ limitate di primi prodotti/servizi in forma di serie sperimentali</a:t>
            </a:r>
            <a:r>
              <a:rPr lang="it-IT" sz="1300" dirty="0"/>
              <a:t>».</a:t>
            </a:r>
          </a:p>
          <a:p>
            <a:r>
              <a:rPr lang="it-IT" sz="1300" dirty="0"/>
              <a:t>Dopo ogni fase, verranno effettuate valutazioni intermedie, volte a selezionare gradualmente la migliore delle soluzioni concorrenti.</a:t>
            </a:r>
          </a:p>
          <a:p>
            <a:r>
              <a:rPr lang="it-IT" sz="1300" b="1" dirty="0">
                <a:solidFill>
                  <a:srgbClr val="0000FF"/>
                </a:solidFill>
              </a:rPr>
              <a:t>I contraenti con le offerte economicamente </a:t>
            </a:r>
            <a:r>
              <a:rPr lang="it-IT" sz="1300" b="1" dirty="0" err="1">
                <a:solidFill>
                  <a:srgbClr val="0000FF"/>
                </a:solidFill>
              </a:rPr>
              <a:t>piu</a:t>
            </a:r>
            <a:r>
              <a:rPr lang="it-IT" sz="1300" b="1" dirty="0">
                <a:solidFill>
                  <a:srgbClr val="0000FF"/>
                </a:solidFill>
              </a:rPr>
              <a:t>̀ vantaggiose stipuleranno un contratto specifico per la fase successiva.</a:t>
            </a:r>
          </a:p>
        </p:txBody>
      </p:sp>
      <p:sp>
        <p:nvSpPr>
          <p:cNvPr id="10" name="Rettangolo 9"/>
          <p:cNvSpPr/>
          <p:nvPr/>
        </p:nvSpPr>
        <p:spPr>
          <a:xfrm>
            <a:off x="340104" y="1058103"/>
            <a:ext cx="821500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/>
              <a:t>Esempi di ricerca di soluzioni sul mercato:</a:t>
            </a:r>
          </a:p>
          <a:p>
            <a:pPr algn="ctr"/>
            <a:r>
              <a:rPr lang="it-IT" b="1" dirty="0"/>
              <a:t>quando il fabbisogno di innovazione va </a:t>
            </a:r>
            <a:r>
              <a:rPr lang="it-IT" b="1" dirty="0">
                <a:solidFill>
                  <a:srgbClr val="FF0000"/>
                </a:solidFill>
              </a:rPr>
              <a:t>oltre i prodotti e i servizi esistenti</a:t>
            </a:r>
          </a:p>
        </p:txBody>
      </p:sp>
    </p:spTree>
    <p:extLst>
      <p:ext uri="{BB962C8B-B14F-4D97-AF65-F5344CB8AC3E}">
        <p14:creationId xmlns:p14="http://schemas.microsoft.com/office/powerpoint/2010/main" val="7221070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18628" y="1773574"/>
            <a:ext cx="843903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Arial" charset="0"/>
                <a:ea typeface="Arial" charset="0"/>
                <a:cs typeface="Arial" charset="0"/>
              </a:rPr>
              <a:t>A volte è relativamente semplice spiegare al “mercato” quale sia il fabbisogno della Stazione Appaltante</a:t>
            </a:r>
          </a:p>
          <a:p>
            <a:r>
              <a:rPr lang="it-IT" sz="1400" dirty="0">
                <a:latin typeface="Arial" charset="0"/>
                <a:ea typeface="Arial" charset="0"/>
                <a:cs typeface="Arial" charset="0"/>
              </a:rPr>
              <a:t>(es. un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bedmover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)</a:t>
            </a:r>
          </a:p>
          <a:p>
            <a:endParaRPr lang="it-IT" sz="1400" dirty="0">
              <a:latin typeface="Arial" charset="0"/>
              <a:ea typeface="Arial" charset="0"/>
              <a:cs typeface="Arial" charset="0"/>
            </a:endParaRPr>
          </a:p>
          <a:p>
            <a:r>
              <a:rPr lang="it-IT" sz="1400" dirty="0">
                <a:latin typeface="Arial" charset="0"/>
                <a:ea typeface="Arial" charset="0"/>
                <a:cs typeface="Arial" charset="0"/>
              </a:rPr>
              <a:t>Altre volte è molto più complesso. Es.:</a:t>
            </a:r>
          </a:p>
          <a:p>
            <a:endParaRPr lang="it-IT" sz="1400" dirty="0"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Applicazioni innovative di Realtà̀ Virtuale e Aumentata </a:t>
            </a:r>
          </a:p>
          <a:p>
            <a:pPr algn="ctr"/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per persone con una condizione dello spettro autistico (ASC) </a:t>
            </a:r>
          </a:p>
          <a:p>
            <a:pPr algn="ctr"/>
            <a:endParaRPr lang="it-IT" sz="1400" b="1" dirty="0">
              <a:latin typeface="Arial" charset="0"/>
              <a:ea typeface="Arial" charset="0"/>
              <a:cs typeface="Arial" charset="0"/>
            </a:endParaRPr>
          </a:p>
          <a:p>
            <a:pPr algn="ctr"/>
            <a:endParaRPr lang="it-IT" sz="1400" b="1" dirty="0">
              <a:latin typeface="Arial" charset="0"/>
              <a:ea typeface="Arial" charset="0"/>
              <a:cs typeface="Arial" charset="0"/>
            </a:endParaRPr>
          </a:p>
          <a:p>
            <a:r>
              <a:rPr lang="it-IT" sz="1400" dirty="0">
                <a:latin typeface="Arial" charset="0"/>
                <a:ea typeface="Arial" charset="0"/>
                <a:cs typeface="Arial" charset="0"/>
              </a:rPr>
              <a:t>e la Stazione Appaltante è un </a:t>
            </a:r>
            <a:r>
              <a:rPr lang="it-IT" sz="14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partenariato</a:t>
            </a:r>
            <a:r>
              <a:rPr lang="it-IT" sz="1400" b="1" dirty="0">
                <a:solidFill>
                  <a:srgbClr val="FF0000"/>
                </a:solidFill>
              </a:rPr>
              <a:t> ,</a:t>
            </a:r>
            <a:r>
              <a:rPr lang="it-IT" sz="14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beneficiario di un finanziamento (es. comunitario)</a:t>
            </a:r>
          </a:p>
          <a:p>
            <a:endParaRPr lang="it-IT" sz="1400" b="1" dirty="0">
              <a:latin typeface="Arial" charset="0"/>
              <a:ea typeface="Arial" charset="0"/>
              <a:cs typeface="Arial" charset="0"/>
            </a:endParaRPr>
          </a:p>
          <a:p>
            <a:endParaRPr lang="it-IT" sz="14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40104" y="1058103"/>
            <a:ext cx="821500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/>
              <a:t>Esempi di ricerca di soluzioni sul mercato:</a:t>
            </a:r>
          </a:p>
          <a:p>
            <a:pPr algn="ctr"/>
            <a:r>
              <a:rPr lang="it-IT" b="1" dirty="0"/>
              <a:t>quando il fabbisogno di innovazione va </a:t>
            </a:r>
            <a:r>
              <a:rPr lang="it-IT" b="1" dirty="0">
                <a:solidFill>
                  <a:srgbClr val="FF0000"/>
                </a:solidFill>
              </a:rPr>
              <a:t>oltre i prodotti e i servizi esistenti</a:t>
            </a:r>
          </a:p>
        </p:txBody>
      </p:sp>
    </p:spTree>
    <p:extLst>
      <p:ext uri="{BB962C8B-B14F-4D97-AF65-F5344CB8AC3E}">
        <p14:creationId xmlns:p14="http://schemas.microsoft.com/office/powerpoint/2010/main" val="635934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64284" y="2561397"/>
            <a:ext cx="1980033" cy="715581"/>
          </a:xfrm>
          <a:prstGeom prst="rect">
            <a:avLst/>
          </a:prstGeom>
          <a:solidFill>
            <a:srgbClr val="FF2600"/>
          </a:solidFill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bg1"/>
                </a:solidFill>
              </a:rPr>
              <a:t>Sebbene complesso, il fabbisogno può e deve essere ben spiegato</a:t>
            </a:r>
          </a:p>
        </p:txBody>
      </p:sp>
      <p:pic>
        <p:nvPicPr>
          <p:cNvPr id="4" name="Immagine 3" descr="Schermata 2018-10-18 alle 23.11.43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1121" y="1804922"/>
            <a:ext cx="6217578" cy="2464541"/>
          </a:xfrm>
          <a:prstGeom prst="rect">
            <a:avLst/>
          </a:prstGeom>
          <a:ln>
            <a:solidFill>
              <a:srgbClr val="FF2600"/>
            </a:solidFill>
          </a:ln>
        </p:spPr>
      </p:pic>
      <p:cxnSp>
        <p:nvCxnSpPr>
          <p:cNvPr id="6" name="Connettore 1 5"/>
          <p:cNvCxnSpPr/>
          <p:nvPr/>
        </p:nvCxnSpPr>
        <p:spPr>
          <a:xfrm>
            <a:off x="4246831" y="2710878"/>
            <a:ext cx="4506283" cy="0"/>
          </a:xfrm>
          <a:prstGeom prst="line">
            <a:avLst/>
          </a:prstGeom>
          <a:ln w="28575" cmpd="sng">
            <a:solidFill>
              <a:srgbClr val="FF2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1 7"/>
          <p:cNvCxnSpPr/>
          <p:nvPr/>
        </p:nvCxnSpPr>
        <p:spPr>
          <a:xfrm>
            <a:off x="2685478" y="2904246"/>
            <a:ext cx="3964704" cy="0"/>
          </a:xfrm>
          <a:prstGeom prst="line">
            <a:avLst/>
          </a:prstGeom>
          <a:ln w="28575" cmpd="sng">
            <a:solidFill>
              <a:srgbClr val="FF2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/>
          <p:cNvCxnSpPr/>
          <p:nvPr/>
        </p:nvCxnSpPr>
        <p:spPr>
          <a:xfrm>
            <a:off x="2685478" y="3721176"/>
            <a:ext cx="6067636" cy="0"/>
          </a:xfrm>
          <a:prstGeom prst="line">
            <a:avLst/>
          </a:prstGeom>
          <a:ln w="28575" cmpd="sng">
            <a:solidFill>
              <a:srgbClr val="FF2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/>
          <p:cNvCxnSpPr/>
          <p:nvPr/>
        </p:nvCxnSpPr>
        <p:spPr>
          <a:xfrm>
            <a:off x="2689857" y="3889101"/>
            <a:ext cx="6063257" cy="0"/>
          </a:xfrm>
          <a:prstGeom prst="line">
            <a:avLst/>
          </a:prstGeom>
          <a:ln w="28575" cmpd="sng">
            <a:solidFill>
              <a:srgbClr val="FF2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>
            <a:off x="2694490" y="4057932"/>
            <a:ext cx="6067636" cy="0"/>
          </a:xfrm>
          <a:prstGeom prst="line">
            <a:avLst/>
          </a:prstGeom>
          <a:ln w="28575" cmpd="sng">
            <a:solidFill>
              <a:srgbClr val="FF2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1 17"/>
          <p:cNvCxnSpPr/>
          <p:nvPr/>
        </p:nvCxnSpPr>
        <p:spPr>
          <a:xfrm>
            <a:off x="2710330" y="4223988"/>
            <a:ext cx="2267065" cy="0"/>
          </a:xfrm>
          <a:prstGeom prst="line">
            <a:avLst/>
          </a:prstGeom>
          <a:ln w="28575" cmpd="sng">
            <a:solidFill>
              <a:srgbClr val="FF2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ttangolo 19"/>
          <p:cNvSpPr/>
          <p:nvPr/>
        </p:nvSpPr>
        <p:spPr>
          <a:xfrm>
            <a:off x="340104" y="1058103"/>
            <a:ext cx="821500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/>
              <a:t>Esempi di ricerca di soluzioni sul mercato:</a:t>
            </a:r>
          </a:p>
          <a:p>
            <a:pPr algn="ctr"/>
            <a:r>
              <a:rPr lang="it-IT" b="1" dirty="0"/>
              <a:t>quando il fabbisogno di innovazione va </a:t>
            </a:r>
            <a:r>
              <a:rPr lang="it-IT" b="1" dirty="0">
                <a:solidFill>
                  <a:srgbClr val="FF0000"/>
                </a:solidFill>
              </a:rPr>
              <a:t>oltre i prodotti e i servizi esistenti</a:t>
            </a:r>
          </a:p>
        </p:txBody>
      </p:sp>
      <p:cxnSp>
        <p:nvCxnSpPr>
          <p:cNvPr id="11" name="Connettore 1 10"/>
          <p:cNvCxnSpPr/>
          <p:nvPr/>
        </p:nvCxnSpPr>
        <p:spPr>
          <a:xfrm>
            <a:off x="5746376" y="3550024"/>
            <a:ext cx="2988809" cy="819"/>
          </a:xfrm>
          <a:prstGeom prst="line">
            <a:avLst/>
          </a:prstGeom>
          <a:ln w="28575" cmpd="sng">
            <a:solidFill>
              <a:srgbClr val="FF2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6010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48FFC1D1-4A05-A04E-B301-E9EB77BC0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3823" y="1212837"/>
            <a:ext cx="3728686" cy="2139553"/>
          </a:xfrm>
        </p:spPr>
        <p:txBody>
          <a:bodyPr>
            <a:normAutofit/>
          </a:bodyPr>
          <a:lstStyle/>
          <a:p>
            <a:r>
              <a:rPr lang="it-IT" sz="2000" dirty="0"/>
              <a:t>S3 </a:t>
            </a:r>
            <a:r>
              <a:rPr lang="it-IT" sz="2000" cap="none" dirty="0"/>
              <a:t>della </a:t>
            </a:r>
            <a:r>
              <a:rPr lang="it-IT" sz="2000" dirty="0"/>
              <a:t>Regione Sardegna:</a:t>
            </a:r>
            <a:br>
              <a:rPr lang="it-IT" sz="2000" dirty="0"/>
            </a:br>
            <a:r>
              <a:rPr lang="it-IT" sz="2000" cap="none" dirty="0"/>
              <a:t>i campi d’azione dell’</a:t>
            </a:r>
            <a:r>
              <a:rPr lang="it-IT" sz="2000" cap="none" dirty="0" err="1"/>
              <a:t>ads</a:t>
            </a:r>
            <a:r>
              <a:rPr lang="it-IT" sz="2000" cap="none" dirty="0"/>
              <a:t> </a:t>
            </a:r>
            <a:r>
              <a:rPr lang="it-IT" sz="2000" dirty="0"/>
              <a:t>Biomedicina</a:t>
            </a:r>
            <a:br>
              <a:rPr lang="it-IT" sz="2000" dirty="0"/>
            </a:b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9696999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8-10-18 alle 23.20.17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7083" y="1541239"/>
            <a:ext cx="3552112" cy="2100050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340104" y="1058103"/>
            <a:ext cx="821500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/>
              <a:t>Esempi di ricerca di soluzioni sul mercato:</a:t>
            </a:r>
          </a:p>
          <a:p>
            <a:pPr algn="ctr"/>
            <a:r>
              <a:rPr lang="it-IT" b="1" dirty="0"/>
              <a:t>quando il fabbisogno di innovazione va </a:t>
            </a:r>
            <a:r>
              <a:rPr lang="it-IT" b="1" dirty="0">
                <a:solidFill>
                  <a:srgbClr val="FF0000"/>
                </a:solidFill>
              </a:rPr>
              <a:t>oltre i prodotti e i servizi esistenti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340104" y="3598950"/>
            <a:ext cx="8452696" cy="692497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r>
              <a:rPr lang="it-IT" sz="1300" dirty="0"/>
              <a:t>Fase 1, «</a:t>
            </a:r>
            <a:r>
              <a:rPr lang="it-IT" sz="1300" b="1" dirty="0"/>
              <a:t>Elaborazione della soluzione</a:t>
            </a:r>
            <a:r>
              <a:rPr lang="it-IT" sz="1300" dirty="0"/>
              <a:t>»;</a:t>
            </a:r>
          </a:p>
          <a:p>
            <a:r>
              <a:rPr lang="it-IT" sz="1300" dirty="0"/>
              <a:t>Fase 2, «</a:t>
            </a:r>
            <a:r>
              <a:rPr lang="it-IT" sz="1300" b="1" dirty="0"/>
              <a:t>Messa a punto di prototipi</a:t>
            </a:r>
            <a:r>
              <a:rPr lang="it-IT" sz="1300" dirty="0"/>
              <a:t>»;</a:t>
            </a:r>
          </a:p>
          <a:p>
            <a:r>
              <a:rPr lang="it-IT" sz="1300" dirty="0"/>
              <a:t>Fase 3, «</a:t>
            </a:r>
            <a:r>
              <a:rPr lang="it-IT" sz="1300" b="1" dirty="0"/>
              <a:t>Sviluppo iniziale di </a:t>
            </a:r>
            <a:r>
              <a:rPr lang="it-IT" sz="1300" b="1" dirty="0" err="1"/>
              <a:t>quantita</a:t>
            </a:r>
            <a:r>
              <a:rPr lang="it-IT" sz="1300" b="1" dirty="0"/>
              <a:t>̀ limitate di primi prodotti/servizi in forma di serie sperimentali</a:t>
            </a:r>
            <a:r>
              <a:rPr lang="it-IT" sz="1300" dirty="0"/>
              <a:t>».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5496300" y="1980247"/>
            <a:ext cx="3341057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Max 4 “vincitori” per 50.000,00 € ciascuno</a:t>
            </a:r>
          </a:p>
          <a:p>
            <a:endParaRPr lang="it-IT" dirty="0"/>
          </a:p>
          <a:p>
            <a:r>
              <a:rPr lang="it-IT" dirty="0"/>
              <a:t>Max 3 “vincitori” per 200.000,00 € ciascuno</a:t>
            </a:r>
          </a:p>
          <a:p>
            <a:endParaRPr lang="it-IT" dirty="0"/>
          </a:p>
          <a:p>
            <a:r>
              <a:rPr lang="it-IT" dirty="0"/>
              <a:t>Max 2 “vincitori” per 400.000,00 € ciascuno</a:t>
            </a:r>
          </a:p>
          <a:p>
            <a:endParaRPr lang="it-IT" dirty="0"/>
          </a:p>
        </p:txBody>
      </p:sp>
      <p:sp>
        <p:nvSpPr>
          <p:cNvPr id="9" name="Freccia sinistra 8"/>
          <p:cNvSpPr/>
          <p:nvPr/>
        </p:nvSpPr>
        <p:spPr>
          <a:xfrm>
            <a:off x="5127604" y="2109979"/>
            <a:ext cx="368696" cy="157053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sinistra 14"/>
          <p:cNvSpPr/>
          <p:nvPr/>
        </p:nvSpPr>
        <p:spPr>
          <a:xfrm>
            <a:off x="5127604" y="2487716"/>
            <a:ext cx="368696" cy="157053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sinistra 15"/>
          <p:cNvSpPr/>
          <p:nvPr/>
        </p:nvSpPr>
        <p:spPr>
          <a:xfrm>
            <a:off x="5127604" y="2883764"/>
            <a:ext cx="368696" cy="157053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25359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tangolo 19"/>
          <p:cNvSpPr/>
          <p:nvPr/>
        </p:nvSpPr>
        <p:spPr>
          <a:xfrm>
            <a:off x="340104" y="1058103"/>
            <a:ext cx="821500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/>
              <a:t>Esempi di ricerca di soluzioni sul mercato:</a:t>
            </a:r>
          </a:p>
          <a:p>
            <a:pPr algn="ctr"/>
            <a:r>
              <a:rPr lang="it-IT" b="1" dirty="0"/>
              <a:t>quando il fabbisogno di innovazione va </a:t>
            </a:r>
            <a:r>
              <a:rPr lang="it-IT" b="1" dirty="0">
                <a:solidFill>
                  <a:srgbClr val="FF0000"/>
                </a:solidFill>
              </a:rPr>
              <a:t>oltre i prodotti e i servizi esistenti</a:t>
            </a:r>
          </a:p>
        </p:txBody>
      </p:sp>
      <p:pic>
        <p:nvPicPr>
          <p:cNvPr id="5" name="Immagine 4" descr="Schermata 2018-10-18 alle 23.29.16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389" y="2235842"/>
            <a:ext cx="8612214" cy="1106224"/>
          </a:xfrm>
          <a:prstGeom prst="rect">
            <a:avLst/>
          </a:prstGeom>
        </p:spPr>
      </p:pic>
      <p:sp>
        <p:nvSpPr>
          <p:cNvPr id="7" name="Rettangolo arrotondato 6"/>
          <p:cNvSpPr/>
          <p:nvPr/>
        </p:nvSpPr>
        <p:spPr>
          <a:xfrm>
            <a:off x="444217" y="2332840"/>
            <a:ext cx="1604510" cy="191195"/>
          </a:xfrm>
          <a:prstGeom prst="roundRect">
            <a:avLst/>
          </a:prstGeom>
          <a:noFill/>
          <a:ln w="28575">
            <a:solidFill>
              <a:srgbClr val="FF2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Rettangolo arrotondato 14"/>
          <p:cNvSpPr/>
          <p:nvPr/>
        </p:nvSpPr>
        <p:spPr>
          <a:xfrm>
            <a:off x="444217" y="2845389"/>
            <a:ext cx="3393368" cy="191195"/>
          </a:xfrm>
          <a:prstGeom prst="roundRect">
            <a:avLst/>
          </a:prstGeom>
          <a:noFill/>
          <a:ln w="28575">
            <a:solidFill>
              <a:srgbClr val="FF2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457203" y="2017054"/>
            <a:ext cx="5674656" cy="307777"/>
          </a:xfrm>
          <a:prstGeom prst="rect">
            <a:avLst/>
          </a:prstGeom>
          <a:solidFill>
            <a:srgbClr val="FF2600"/>
          </a:solidFill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RIABILITAZIONE DOMICILIARE NEI PAZIENTI POST-ICTUS</a:t>
            </a:r>
          </a:p>
        </p:txBody>
      </p:sp>
      <p:sp>
        <p:nvSpPr>
          <p:cNvPr id="8" name="Rettangolo arrotondato 7"/>
          <p:cNvSpPr/>
          <p:nvPr/>
        </p:nvSpPr>
        <p:spPr>
          <a:xfrm>
            <a:off x="4236291" y="2323876"/>
            <a:ext cx="586721" cy="200159"/>
          </a:xfrm>
          <a:prstGeom prst="roundRect">
            <a:avLst/>
          </a:prstGeom>
          <a:noFill/>
          <a:ln w="28575">
            <a:solidFill>
              <a:srgbClr val="FF2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1066800" y="3756212"/>
            <a:ext cx="889987" cy="307777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7 + 4 + 3</a:t>
            </a:r>
            <a:endParaRPr lang="it-IT" sz="14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9000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tangolo 19"/>
          <p:cNvSpPr/>
          <p:nvPr/>
        </p:nvSpPr>
        <p:spPr>
          <a:xfrm>
            <a:off x="340104" y="950523"/>
            <a:ext cx="821500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/>
              <a:t>Esempi di ricerca di soluzioni sul mercato:</a:t>
            </a:r>
          </a:p>
          <a:p>
            <a:pPr algn="ctr"/>
            <a:r>
              <a:rPr lang="it-IT" b="1" dirty="0"/>
              <a:t>quando il fabbisogno di innovazione va </a:t>
            </a:r>
            <a:r>
              <a:rPr lang="it-IT" b="1" dirty="0">
                <a:solidFill>
                  <a:srgbClr val="FF0000"/>
                </a:solidFill>
              </a:rPr>
              <a:t>oltre i prodotti e i servizi esistenti</a:t>
            </a:r>
          </a:p>
        </p:txBody>
      </p:sp>
      <p:pic>
        <p:nvPicPr>
          <p:cNvPr id="3" name="Immagine 2" descr="Schermata 2018-10-18 alle 23.42.58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4212" y="2047945"/>
            <a:ext cx="2088257" cy="1572408"/>
          </a:xfrm>
          <a:prstGeom prst="rect">
            <a:avLst/>
          </a:prstGeom>
          <a:ln>
            <a:solidFill>
              <a:srgbClr val="FF2600"/>
            </a:solidFill>
          </a:ln>
        </p:spPr>
      </p:pic>
      <p:pic>
        <p:nvPicPr>
          <p:cNvPr id="4" name="Immagine 3" descr="Schermata 2018-10-18 alle 23.42.5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5730" y="1850729"/>
            <a:ext cx="2277459" cy="1781177"/>
          </a:xfrm>
          <a:prstGeom prst="rect">
            <a:avLst/>
          </a:prstGeom>
          <a:ln>
            <a:solidFill>
              <a:srgbClr val="FF2600"/>
            </a:solidFill>
          </a:ln>
        </p:spPr>
      </p:pic>
      <p:pic>
        <p:nvPicPr>
          <p:cNvPr id="6" name="Immagine 5" descr="Schermata 2018-10-18 alle 23.42.33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912" y="1449872"/>
            <a:ext cx="2426317" cy="2211327"/>
          </a:xfrm>
          <a:prstGeom prst="rect">
            <a:avLst/>
          </a:prstGeom>
          <a:ln>
            <a:solidFill>
              <a:srgbClr val="FF2600"/>
            </a:solidFill>
          </a:ln>
        </p:spPr>
      </p:pic>
      <p:sp>
        <p:nvSpPr>
          <p:cNvPr id="7" name="Rettangolo 6"/>
          <p:cNvSpPr/>
          <p:nvPr/>
        </p:nvSpPr>
        <p:spPr>
          <a:xfrm>
            <a:off x="331139" y="3715495"/>
            <a:ext cx="8452696" cy="692497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r>
              <a:rPr lang="it-IT" sz="1300" dirty="0"/>
              <a:t>Fase 1, «</a:t>
            </a:r>
            <a:r>
              <a:rPr lang="it-IT" sz="1300" b="1" dirty="0"/>
              <a:t>Elaborazione della soluzione</a:t>
            </a:r>
            <a:r>
              <a:rPr lang="it-IT" sz="1300" dirty="0"/>
              <a:t>»;</a:t>
            </a:r>
          </a:p>
          <a:p>
            <a:r>
              <a:rPr lang="it-IT" sz="1300" dirty="0"/>
              <a:t>Fase 2, «</a:t>
            </a:r>
            <a:r>
              <a:rPr lang="it-IT" sz="1300" b="1" dirty="0"/>
              <a:t>Messa a punto di prototipi</a:t>
            </a:r>
            <a:r>
              <a:rPr lang="it-IT" sz="1300" dirty="0"/>
              <a:t>»;</a:t>
            </a:r>
          </a:p>
          <a:p>
            <a:r>
              <a:rPr lang="it-IT" sz="1300" dirty="0"/>
              <a:t>Fase 3, «</a:t>
            </a:r>
            <a:r>
              <a:rPr lang="it-IT" sz="1300" b="1" dirty="0"/>
              <a:t>Sviluppo iniziale di </a:t>
            </a:r>
            <a:r>
              <a:rPr lang="it-IT" sz="1300" b="1" dirty="0" err="1"/>
              <a:t>quantita</a:t>
            </a:r>
            <a:r>
              <a:rPr lang="it-IT" sz="1300" b="1" dirty="0"/>
              <a:t>̀ limitate di primi prodotti/servizi in forma di serie sperimentali</a:t>
            </a:r>
            <a:r>
              <a:rPr lang="it-IT" sz="1300" dirty="0"/>
              <a:t>».</a:t>
            </a:r>
          </a:p>
        </p:txBody>
      </p:sp>
      <p:sp>
        <p:nvSpPr>
          <p:cNvPr id="2" name="Freccia destra 1"/>
          <p:cNvSpPr/>
          <p:nvPr/>
        </p:nvSpPr>
        <p:spPr>
          <a:xfrm>
            <a:off x="242047" y="1850729"/>
            <a:ext cx="259977" cy="2649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destra 7"/>
          <p:cNvSpPr/>
          <p:nvPr/>
        </p:nvSpPr>
        <p:spPr>
          <a:xfrm>
            <a:off x="3425741" y="2518170"/>
            <a:ext cx="259977" cy="2649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destra 8"/>
          <p:cNvSpPr/>
          <p:nvPr/>
        </p:nvSpPr>
        <p:spPr>
          <a:xfrm>
            <a:off x="6534223" y="2838015"/>
            <a:ext cx="259977" cy="2649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48589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tangolo 19"/>
          <p:cNvSpPr/>
          <p:nvPr/>
        </p:nvSpPr>
        <p:spPr>
          <a:xfrm>
            <a:off x="340104" y="1058103"/>
            <a:ext cx="821500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/>
              <a:t>Esempi di ricerca di soluzioni sul mercato:</a:t>
            </a:r>
          </a:p>
          <a:p>
            <a:pPr algn="ctr"/>
            <a:r>
              <a:rPr lang="it-IT" b="1" dirty="0"/>
              <a:t>quando il fabbisogno di innovazione va </a:t>
            </a:r>
            <a:r>
              <a:rPr lang="it-IT" b="1" dirty="0">
                <a:solidFill>
                  <a:srgbClr val="FF0000"/>
                </a:solidFill>
              </a:rPr>
              <a:t>oltre i prodotti e i servizi esistenti</a:t>
            </a:r>
          </a:p>
        </p:txBody>
      </p:sp>
      <p:pic>
        <p:nvPicPr>
          <p:cNvPr id="7" name="Immagine 6" descr="Schermata 2018-10-18 alle 23.46.26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797" y="1994895"/>
            <a:ext cx="8556818" cy="1880131"/>
          </a:xfrm>
          <a:prstGeom prst="rect">
            <a:avLst/>
          </a:prstGeom>
        </p:spPr>
      </p:pic>
      <p:pic>
        <p:nvPicPr>
          <p:cNvPr id="5" name="Immagine 4" descr="Schermata 2018-10-18 alle 23.46.34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453" y="2874761"/>
            <a:ext cx="2242796" cy="879866"/>
          </a:xfrm>
          <a:prstGeom prst="rect">
            <a:avLst/>
          </a:prstGeom>
        </p:spPr>
      </p:pic>
      <p:sp>
        <p:nvSpPr>
          <p:cNvPr id="9" name="Rettangolo arrotondato 8"/>
          <p:cNvSpPr/>
          <p:nvPr/>
        </p:nvSpPr>
        <p:spPr>
          <a:xfrm>
            <a:off x="2102932" y="2028038"/>
            <a:ext cx="4438007" cy="191195"/>
          </a:xfrm>
          <a:prstGeom prst="roundRect">
            <a:avLst/>
          </a:prstGeom>
          <a:noFill/>
          <a:ln>
            <a:solidFill>
              <a:srgbClr val="FF2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" name="Connettore 1 2"/>
          <p:cNvCxnSpPr/>
          <p:nvPr/>
        </p:nvCxnSpPr>
        <p:spPr>
          <a:xfrm>
            <a:off x="1442835" y="2514193"/>
            <a:ext cx="7112276" cy="4891"/>
          </a:xfrm>
          <a:prstGeom prst="line">
            <a:avLst/>
          </a:prstGeom>
          <a:ln w="28575">
            <a:solidFill>
              <a:srgbClr val="FF2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>
            <a:off x="295350" y="2675559"/>
            <a:ext cx="672838" cy="4888"/>
          </a:xfrm>
          <a:prstGeom prst="line">
            <a:avLst/>
          </a:prstGeom>
          <a:ln w="28575">
            <a:solidFill>
              <a:srgbClr val="FF2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8131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84974" y="1760465"/>
            <a:ext cx="36391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b="1" dirty="0">
                <a:solidFill>
                  <a:srgbClr val="FF2600"/>
                </a:solidFill>
                <a:latin typeface="Arial" charset="0"/>
                <a:ea typeface="Arial" charset="0"/>
                <a:cs typeface="Arial" charset="0"/>
              </a:rPr>
              <a:t>IL PARTENARIATO PER L’INNOVAZIONE</a:t>
            </a:r>
          </a:p>
        </p:txBody>
      </p:sp>
      <p:sp>
        <p:nvSpPr>
          <p:cNvPr id="3" name="Rettangolo 2"/>
          <p:cNvSpPr/>
          <p:nvPr/>
        </p:nvSpPr>
        <p:spPr>
          <a:xfrm>
            <a:off x="585487" y="2262773"/>
            <a:ext cx="79696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>
                <a:solidFill>
                  <a:srgbClr val="1A171B"/>
                </a:solidFill>
                <a:latin typeface="Arial" charset="0"/>
                <a:ea typeface="Arial" charset="0"/>
                <a:cs typeface="Arial" charset="0"/>
              </a:rPr>
              <a:t>Anche in questo caso si abbandona la logica delle “anagrafiche” per quella delle “funzioni d’uso”</a:t>
            </a:r>
          </a:p>
          <a:p>
            <a:endParaRPr lang="it-IT" sz="1400" dirty="0">
              <a:solidFill>
                <a:srgbClr val="1A171B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it-IT" sz="1400" dirty="0">
                <a:solidFill>
                  <a:srgbClr val="1A171B"/>
                </a:solidFill>
                <a:latin typeface="Arial" charset="0"/>
                <a:ea typeface="Arial" charset="0"/>
                <a:cs typeface="Arial" charset="0"/>
              </a:rPr>
              <a:t>si sposta il focus dal prodotto o servizio da acquistare alla </a:t>
            </a:r>
            <a:r>
              <a:rPr lang="it-IT" sz="1400" b="1" dirty="0">
                <a:solidFill>
                  <a:srgbClr val="1A171B"/>
                </a:solidFill>
                <a:latin typeface="Arial" charset="0"/>
                <a:ea typeface="Arial" charset="0"/>
                <a:cs typeface="Arial" charset="0"/>
              </a:rPr>
              <a:t>finalità</a:t>
            </a:r>
            <a:r>
              <a:rPr lang="it-IT" sz="1400" dirty="0">
                <a:solidFill>
                  <a:srgbClr val="1A171B"/>
                </a:solidFill>
                <a:latin typeface="Arial" charset="0"/>
                <a:ea typeface="Arial" charset="0"/>
                <a:cs typeface="Arial" charset="0"/>
              </a:rPr>
              <a:t>, all’</a:t>
            </a:r>
            <a:r>
              <a:rPr lang="it-IT" sz="1400" b="1" dirty="0">
                <a:solidFill>
                  <a:srgbClr val="1A171B"/>
                </a:solidFill>
                <a:latin typeface="Arial" charset="0"/>
                <a:ea typeface="Arial" charset="0"/>
                <a:cs typeface="Arial" charset="0"/>
              </a:rPr>
              <a:t>esigenza</a:t>
            </a:r>
            <a:r>
              <a:rPr lang="it-IT" sz="1400" dirty="0">
                <a:solidFill>
                  <a:srgbClr val="1A171B"/>
                </a:solidFill>
                <a:latin typeface="Arial" charset="0"/>
                <a:ea typeface="Arial" charset="0"/>
                <a:cs typeface="Arial" charset="0"/>
              </a:rPr>
              <a:t> che si vuole soddisfare con </a:t>
            </a:r>
            <a:r>
              <a:rPr lang="it-IT" sz="14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l’acquisto</a:t>
            </a:r>
          </a:p>
          <a:p>
            <a:endParaRPr lang="it-IT" sz="1400" b="1" dirty="0">
              <a:solidFill>
                <a:srgbClr val="1A171B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it-IT" sz="1400" dirty="0">
                <a:latin typeface="Arial" charset="0"/>
                <a:ea typeface="Arial" charset="0"/>
                <a:cs typeface="Arial" charset="0"/>
              </a:rPr>
              <a:t>quindi</a:t>
            </a:r>
            <a:r>
              <a:rPr lang="fr-FR" sz="1400" dirty="0">
                <a:latin typeface="Arial" charset="0"/>
                <a:ea typeface="Arial" charset="0"/>
                <a:cs typeface="Arial" charset="0"/>
              </a:rPr>
              <a:t>: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standardizzare la domanda, non l’offerta</a:t>
            </a:r>
          </a:p>
        </p:txBody>
      </p:sp>
      <p:sp>
        <p:nvSpPr>
          <p:cNvPr id="4" name="Rettangolo 3"/>
          <p:cNvSpPr/>
          <p:nvPr/>
        </p:nvSpPr>
        <p:spPr>
          <a:xfrm>
            <a:off x="340104" y="1058103"/>
            <a:ext cx="821500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/>
              <a:t>Esempi di ricerca di soluzioni sul mercato:</a:t>
            </a:r>
          </a:p>
          <a:p>
            <a:pPr algn="ctr"/>
            <a:r>
              <a:rPr lang="it-IT" b="1" dirty="0"/>
              <a:t>quando il fabbisogno di innovazione va </a:t>
            </a:r>
            <a:r>
              <a:rPr lang="it-IT" b="1" dirty="0">
                <a:solidFill>
                  <a:srgbClr val="FF0000"/>
                </a:solidFill>
              </a:rPr>
              <a:t>oltre i prodotti e i servizi esistenti</a:t>
            </a:r>
          </a:p>
        </p:txBody>
      </p:sp>
    </p:spTree>
    <p:extLst>
      <p:ext uri="{BB962C8B-B14F-4D97-AF65-F5344CB8AC3E}">
        <p14:creationId xmlns:p14="http://schemas.microsoft.com/office/powerpoint/2010/main" val="12265204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23613" y="1125200"/>
            <a:ext cx="74387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b="1" dirty="0">
                <a:solidFill>
                  <a:srgbClr val="FF2600"/>
                </a:solidFill>
                <a:latin typeface="Arial" charset="0"/>
                <a:ea typeface="Arial" charset="0"/>
                <a:cs typeface="Arial" charset="0"/>
              </a:rPr>
              <a:t>PARTENARIATO PER L’INNOVAZIONE? GARE BASATE SULLA CO-PROGETTAZIONE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7804" y="1432976"/>
            <a:ext cx="1672124" cy="2953033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603" y="1676400"/>
            <a:ext cx="6639201" cy="2116427"/>
          </a:xfrm>
          <a:prstGeom prst="rect">
            <a:avLst/>
          </a:prstGeom>
        </p:spPr>
      </p:pic>
      <p:sp>
        <p:nvSpPr>
          <p:cNvPr id="8" name="Rettangolo arrotondato 7"/>
          <p:cNvSpPr/>
          <p:nvPr/>
        </p:nvSpPr>
        <p:spPr>
          <a:xfrm>
            <a:off x="1953111" y="1686560"/>
            <a:ext cx="2456329" cy="286871"/>
          </a:xfrm>
          <a:prstGeom prst="roundRect">
            <a:avLst/>
          </a:prstGeom>
          <a:solidFill>
            <a:srgbClr val="FFFC00">
              <a:alpha val="3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arrotondato 8"/>
          <p:cNvSpPr/>
          <p:nvPr/>
        </p:nvSpPr>
        <p:spPr>
          <a:xfrm>
            <a:off x="3812391" y="2987040"/>
            <a:ext cx="3085413" cy="286871"/>
          </a:xfrm>
          <a:prstGeom prst="roundRect">
            <a:avLst/>
          </a:prstGeom>
          <a:solidFill>
            <a:srgbClr val="FFFC00">
              <a:alpha val="3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31881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23613" y="1125200"/>
            <a:ext cx="74387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b="1" dirty="0">
                <a:solidFill>
                  <a:srgbClr val="FF2600"/>
                </a:solidFill>
                <a:latin typeface="Arial" charset="0"/>
                <a:ea typeface="Arial" charset="0"/>
                <a:cs typeface="Arial" charset="0"/>
              </a:rPr>
              <a:t>PARTENARIATO PER L’INNOVAZIONE? GARE BASATE SULLA CO-PROGETTAZIONE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7804" y="1432976"/>
            <a:ext cx="1672124" cy="2953033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603" y="1676400"/>
            <a:ext cx="6639201" cy="2116427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905" y="2463244"/>
            <a:ext cx="6601969" cy="1285722"/>
          </a:xfrm>
          <a:prstGeom prst="rect">
            <a:avLst/>
          </a:prstGeom>
        </p:spPr>
      </p:pic>
      <p:sp>
        <p:nvSpPr>
          <p:cNvPr id="3" name="Rettangolo arrotondato 2"/>
          <p:cNvSpPr/>
          <p:nvPr/>
        </p:nvSpPr>
        <p:spPr>
          <a:xfrm>
            <a:off x="571351" y="3332480"/>
            <a:ext cx="5199529" cy="286871"/>
          </a:xfrm>
          <a:prstGeom prst="roundRect">
            <a:avLst/>
          </a:prstGeom>
          <a:solidFill>
            <a:srgbClr val="FFFC00">
              <a:alpha val="3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arrotondato 8"/>
          <p:cNvSpPr/>
          <p:nvPr/>
        </p:nvSpPr>
        <p:spPr>
          <a:xfrm>
            <a:off x="1953111" y="1686560"/>
            <a:ext cx="2456329" cy="286871"/>
          </a:xfrm>
          <a:prstGeom prst="roundRect">
            <a:avLst/>
          </a:prstGeom>
          <a:solidFill>
            <a:srgbClr val="FFFC00">
              <a:alpha val="3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arrotondato 9"/>
          <p:cNvSpPr/>
          <p:nvPr/>
        </p:nvSpPr>
        <p:spPr>
          <a:xfrm>
            <a:off x="297031" y="2479040"/>
            <a:ext cx="6378089" cy="286871"/>
          </a:xfrm>
          <a:prstGeom prst="roundRect">
            <a:avLst/>
          </a:prstGeom>
          <a:solidFill>
            <a:srgbClr val="FFFC00">
              <a:alpha val="3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reccia sinistra 3"/>
          <p:cNvSpPr/>
          <p:nvPr/>
        </p:nvSpPr>
        <p:spPr>
          <a:xfrm>
            <a:off x="6615951" y="4186517"/>
            <a:ext cx="726141" cy="1815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5674664" y="4123762"/>
            <a:ext cx="900952" cy="300082"/>
          </a:xfrm>
          <a:prstGeom prst="rect">
            <a:avLst/>
          </a:prstGeom>
          <a:solidFill>
            <a:srgbClr val="FFFC00"/>
          </a:solidFill>
        </p:spPr>
        <p:txBody>
          <a:bodyPr wrap="none" rtlCol="0">
            <a:spAutoFit/>
          </a:bodyPr>
          <a:lstStyle/>
          <a:p>
            <a:r>
              <a:rPr lang="it-IT" b="1"/>
              <a:t>acquisto!!</a:t>
            </a:r>
          </a:p>
        </p:txBody>
      </p:sp>
    </p:spTree>
    <p:extLst>
      <p:ext uri="{BB962C8B-B14F-4D97-AF65-F5344CB8AC3E}">
        <p14:creationId xmlns:p14="http://schemas.microsoft.com/office/powerpoint/2010/main" val="19080237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tangolo 19"/>
          <p:cNvSpPr/>
          <p:nvPr/>
        </p:nvSpPr>
        <p:spPr>
          <a:xfrm>
            <a:off x="340104" y="2080085"/>
            <a:ext cx="821500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Esempi di ricerca di soluzioni sul mercato:</a:t>
            </a:r>
          </a:p>
          <a:p>
            <a:pPr algn="ctr"/>
            <a:endParaRPr lang="it-IT" sz="1400" b="1" dirty="0"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il fabbisogno di innovazione può essere soddisfatto con</a:t>
            </a:r>
            <a:r>
              <a:rPr lang="it-IT" sz="1400" b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prodotti e servizi esistenti</a:t>
            </a:r>
          </a:p>
          <a:p>
            <a:pPr algn="ctr"/>
            <a:endParaRPr lang="it-IT" sz="1400" b="1" dirty="0">
              <a:solidFill>
                <a:srgbClr val="FF0000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(NON sono necessarie Ricerca, Sviluppo e Innovazione: artt. 62 e 64)</a:t>
            </a:r>
          </a:p>
          <a:p>
            <a:pPr algn="ctr"/>
            <a:endParaRPr lang="it-IT" sz="1400" b="1" dirty="0">
              <a:solidFill>
                <a:srgbClr val="FF0000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6088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tangolo 19"/>
          <p:cNvSpPr/>
          <p:nvPr/>
        </p:nvSpPr>
        <p:spPr>
          <a:xfrm>
            <a:off x="340104" y="1058103"/>
            <a:ext cx="821500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/>
              <a:t>Esempi di ricerca di soluzioni sul mercato:</a:t>
            </a:r>
          </a:p>
          <a:p>
            <a:pPr algn="ctr"/>
            <a:r>
              <a:rPr lang="it-IT" b="1" dirty="0"/>
              <a:t>quando il fabbisogno di innovazione può essere soddisfatto con</a:t>
            </a:r>
            <a:r>
              <a:rPr lang="it-IT" b="1" dirty="0">
                <a:solidFill>
                  <a:srgbClr val="FF0000"/>
                </a:solidFill>
              </a:rPr>
              <a:t> prodotti e servizi esistenti</a:t>
            </a:r>
          </a:p>
        </p:txBody>
      </p:sp>
      <p:sp>
        <p:nvSpPr>
          <p:cNvPr id="8" name="Rettangolo 7"/>
          <p:cNvSpPr/>
          <p:nvPr/>
        </p:nvSpPr>
        <p:spPr>
          <a:xfrm>
            <a:off x="252618" y="2342068"/>
            <a:ext cx="2813020" cy="1131079"/>
          </a:xfrm>
          <a:prstGeom prst="rect">
            <a:avLst/>
          </a:prstGeom>
          <a:solidFill>
            <a:srgbClr val="FF2600"/>
          </a:solidFill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FFFFFF"/>
                </a:solidFill>
              </a:rPr>
              <a:t>La Stazione Appaltante ha un fabbisogno tecnologico, ad esempio necessita di implementare le proprie </a:t>
            </a:r>
            <a:r>
              <a:rPr lang="it-IT" b="1" dirty="0">
                <a:solidFill>
                  <a:srgbClr val="FFFFFF"/>
                </a:solidFill>
              </a:rPr>
              <a:t>competenze in ambito di chirurgia robotica (es. ASL di Pescara)</a:t>
            </a:r>
            <a:endParaRPr lang="it-IT" dirty="0">
              <a:solidFill>
                <a:srgbClr val="FFFFFF"/>
              </a:solidFill>
            </a:endParaRPr>
          </a:p>
        </p:txBody>
      </p:sp>
      <p:pic>
        <p:nvPicPr>
          <p:cNvPr id="6" name="Immagine 5" descr="Schermata 2018-10-19 alle 01.27.05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0405" y="1636779"/>
            <a:ext cx="4371436" cy="269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4368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tangolo 19"/>
          <p:cNvSpPr/>
          <p:nvPr/>
        </p:nvSpPr>
        <p:spPr>
          <a:xfrm>
            <a:off x="340104" y="1058103"/>
            <a:ext cx="821500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/>
              <a:t>Esempi di ricerca di soluzioni sul mercato:</a:t>
            </a:r>
          </a:p>
          <a:p>
            <a:pPr algn="ctr"/>
            <a:r>
              <a:rPr lang="it-IT" b="1" dirty="0"/>
              <a:t>quando il fabbisogno di innovazione può essere soddisfatto con</a:t>
            </a:r>
            <a:r>
              <a:rPr lang="it-IT" b="1" dirty="0">
                <a:solidFill>
                  <a:srgbClr val="FF0000"/>
                </a:solidFill>
              </a:rPr>
              <a:t> prodotti e servizi esistenti</a:t>
            </a:r>
          </a:p>
        </p:txBody>
      </p:sp>
      <p:sp>
        <p:nvSpPr>
          <p:cNvPr id="8" name="Rettangolo 7"/>
          <p:cNvSpPr/>
          <p:nvPr/>
        </p:nvSpPr>
        <p:spPr>
          <a:xfrm>
            <a:off x="232130" y="1585345"/>
            <a:ext cx="2765227" cy="2793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Conosce il mercato e ritiene  che </a:t>
            </a:r>
            <a:r>
              <a:rPr lang="it-IT" b="1" dirty="0"/>
              <a:t>non sarà necessaria R&amp;D prima della procedura d’appalto.</a:t>
            </a:r>
          </a:p>
          <a:p>
            <a:endParaRPr lang="it-IT" dirty="0"/>
          </a:p>
          <a:p>
            <a:r>
              <a:rPr lang="it-IT" dirty="0"/>
              <a:t>Poiché non è possibile produrre una specifica dei prodotti e dei servizi necessari, instaura un </a:t>
            </a:r>
            <a:r>
              <a:rPr lang="it-IT" b="1" dirty="0">
                <a:solidFill>
                  <a:srgbClr val="FF2600"/>
                </a:solidFill>
              </a:rPr>
              <a:t>Dialogo Competitivo (art. 64).</a:t>
            </a:r>
          </a:p>
          <a:p>
            <a:endParaRPr lang="it-IT" dirty="0"/>
          </a:p>
          <a:p>
            <a:r>
              <a:rPr lang="it-IT" dirty="0"/>
              <a:t>Diversamente avrebbe operato secondo procedura competitiva con negoziazione (art. 62).</a:t>
            </a:r>
          </a:p>
          <a:p>
            <a:endParaRPr lang="it-IT" dirty="0"/>
          </a:p>
        </p:txBody>
      </p:sp>
      <p:pic>
        <p:nvPicPr>
          <p:cNvPr id="3" name="Immagine 2" descr="Schermata 2018-10-19 alle 00.59.1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7770" y="1693446"/>
            <a:ext cx="5515834" cy="2575641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cxnSp>
        <p:nvCxnSpPr>
          <p:cNvPr id="4" name="Connettore 1 3"/>
          <p:cNvCxnSpPr/>
          <p:nvPr/>
        </p:nvCxnSpPr>
        <p:spPr>
          <a:xfrm>
            <a:off x="3442447" y="3603812"/>
            <a:ext cx="4876800" cy="0"/>
          </a:xfrm>
          <a:prstGeom prst="line">
            <a:avLst/>
          </a:prstGeom>
          <a:ln w="28575">
            <a:solidFill>
              <a:srgbClr val="FF2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 flipV="1">
            <a:off x="3119715" y="3810000"/>
            <a:ext cx="457202" cy="2"/>
          </a:xfrm>
          <a:prstGeom prst="line">
            <a:avLst/>
          </a:prstGeom>
          <a:ln w="28575">
            <a:solidFill>
              <a:srgbClr val="FF2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1905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llout 13 10"/>
          <p:cNvSpPr/>
          <p:nvPr/>
        </p:nvSpPr>
        <p:spPr>
          <a:xfrm>
            <a:off x="415209" y="3361348"/>
            <a:ext cx="5217645" cy="337137"/>
          </a:xfrm>
          <a:prstGeom prst="accentBorderCallout1">
            <a:avLst>
              <a:gd name="adj1" fmla="val 20575"/>
              <a:gd name="adj2" fmla="val 102806"/>
              <a:gd name="adj3" fmla="val 32818"/>
              <a:gd name="adj4" fmla="val 106777"/>
            </a:avLst>
          </a:prstGeom>
          <a:solidFill>
            <a:srgbClr val="FFFFFF"/>
          </a:solidFill>
          <a:ln w="28575" cmpd="sng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5987257" y="1836842"/>
            <a:ext cx="1586930" cy="507831"/>
          </a:xfrm>
          <a:prstGeom prst="rect">
            <a:avLst/>
          </a:prstGeom>
          <a:noFill/>
          <a:ln w="28575" cmpd="sng">
            <a:solidFill>
              <a:srgbClr val="FF2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llout 13 8"/>
          <p:cNvSpPr/>
          <p:nvPr/>
        </p:nvSpPr>
        <p:spPr>
          <a:xfrm>
            <a:off x="415209" y="1713931"/>
            <a:ext cx="5217645" cy="1331540"/>
          </a:xfrm>
          <a:prstGeom prst="accentBorderCallout1">
            <a:avLst>
              <a:gd name="adj1" fmla="val 20575"/>
              <a:gd name="adj2" fmla="val 102806"/>
              <a:gd name="adj3" fmla="val 32818"/>
              <a:gd name="adj4" fmla="val 106777"/>
            </a:avLst>
          </a:prstGeom>
          <a:solidFill>
            <a:srgbClr val="FFFFFF"/>
          </a:solidFill>
          <a:ln w="28575" cmpd="sng">
            <a:solidFill>
              <a:srgbClr val="FF2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415209" y="1305781"/>
            <a:ext cx="674705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Quali Stazioni Appaltanti in Sardegna e in Italia?</a:t>
            </a:r>
          </a:p>
          <a:p>
            <a:endParaRPr lang="it-IT" dirty="0"/>
          </a:p>
          <a:p>
            <a:r>
              <a:rPr lang="it-IT" dirty="0"/>
              <a:t>Università</a:t>
            </a:r>
          </a:p>
          <a:p>
            <a:r>
              <a:rPr lang="it-IT" dirty="0"/>
              <a:t>CNR</a:t>
            </a:r>
          </a:p>
          <a:p>
            <a:r>
              <a:rPr lang="it-IT" dirty="0"/>
              <a:t>Istituti Zooprofilattici</a:t>
            </a:r>
          </a:p>
          <a:p>
            <a:r>
              <a:rPr lang="it-IT" dirty="0"/>
              <a:t>Enti di Ricerca vigilati dallo Stato (ENEA, Area Science Park, AIFA, ISS, </a:t>
            </a:r>
            <a:r>
              <a:rPr lang="it-IT" dirty="0" err="1"/>
              <a:t>etc</a:t>
            </a:r>
            <a:r>
              <a:rPr lang="it-IT" dirty="0"/>
              <a:t>)</a:t>
            </a:r>
          </a:p>
          <a:p>
            <a:r>
              <a:rPr lang="it-IT" dirty="0"/>
              <a:t>Enti di Ricerca vigilati dalle Regioni (Porto Conte Ricerche, CRS4)</a:t>
            </a:r>
          </a:p>
          <a:p>
            <a:r>
              <a:rPr lang="it-IT" dirty="0"/>
              <a:t>Enti locali (ASL/Assessorati Sanità, Politiche Sociali, Politiche Ambientali)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Agenzie Regionali (AGRIS Sardegna)</a:t>
            </a:r>
          </a:p>
          <a:p>
            <a:r>
              <a:rPr lang="it-IT" dirty="0"/>
              <a:t> 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5933265" y="1836842"/>
            <a:ext cx="164092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Medicina umana</a:t>
            </a:r>
          </a:p>
          <a:p>
            <a:r>
              <a:rPr lang="it-IT" dirty="0"/>
              <a:t>Medicina veterinaria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5933265" y="3348076"/>
            <a:ext cx="2539681" cy="30008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it-IT" dirty="0"/>
              <a:t>Medicina veterinaria (produzioni)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5987257" y="3348076"/>
            <a:ext cx="2485689" cy="350409"/>
          </a:xfrm>
          <a:prstGeom prst="rect">
            <a:avLst/>
          </a:prstGeom>
          <a:noFill/>
          <a:ln w="28575" cmpd="sng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29902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tangolo 19"/>
          <p:cNvSpPr/>
          <p:nvPr/>
        </p:nvSpPr>
        <p:spPr>
          <a:xfrm>
            <a:off x="340104" y="1058103"/>
            <a:ext cx="821500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/>
              <a:t>Esempi di ricerca di soluzioni sul mercato:</a:t>
            </a:r>
          </a:p>
          <a:p>
            <a:pPr algn="ctr"/>
            <a:r>
              <a:rPr lang="it-IT" b="1" dirty="0"/>
              <a:t>quando il fabbisogno di innovazione può essere soddisfatto con</a:t>
            </a:r>
            <a:r>
              <a:rPr lang="it-IT" b="1" dirty="0">
                <a:solidFill>
                  <a:srgbClr val="FF0000"/>
                </a:solidFill>
              </a:rPr>
              <a:t> prodotti e servizi esistenti</a:t>
            </a:r>
          </a:p>
        </p:txBody>
      </p:sp>
      <p:sp>
        <p:nvSpPr>
          <p:cNvPr id="2" name="Rettangolo 1"/>
          <p:cNvSpPr/>
          <p:nvPr/>
        </p:nvSpPr>
        <p:spPr>
          <a:xfrm>
            <a:off x="278656" y="2033525"/>
            <a:ext cx="2732361" cy="1962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Il </a:t>
            </a:r>
            <a:r>
              <a:rPr lang="it-IT" b="1" dirty="0">
                <a:solidFill>
                  <a:srgbClr val="FF2600"/>
                </a:solidFill>
              </a:rPr>
              <a:t>Dialogo Competitivo</a:t>
            </a:r>
            <a:r>
              <a:rPr lang="it-IT" dirty="0"/>
              <a:t> consente alla Stazione Appaltante, in relazione a particolari appalti di servizi o di forniture ad alto impatto tecnologico, di </a:t>
            </a:r>
            <a:r>
              <a:rPr lang="it-IT" b="1" dirty="0"/>
              <a:t>accrescere la conoscenza di quello che il mercato </a:t>
            </a:r>
            <a:r>
              <a:rPr lang="it-IT" b="1" dirty="0" err="1"/>
              <a:t>puo</a:t>
            </a:r>
            <a:r>
              <a:rPr lang="it-IT" b="1" dirty="0"/>
              <a:t>̀ offrire, per una migliore pianificazione e gestione della gara di appalto</a:t>
            </a:r>
          </a:p>
        </p:txBody>
      </p:sp>
      <p:pic>
        <p:nvPicPr>
          <p:cNvPr id="5" name="Immagine 4" descr="Schermata 2018-10-19 alle 01.12.04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4398" y="2022585"/>
            <a:ext cx="5547014" cy="1973015"/>
          </a:xfrm>
          <a:prstGeom prst="rect">
            <a:avLst/>
          </a:prstGeom>
        </p:spPr>
      </p:pic>
      <p:sp>
        <p:nvSpPr>
          <p:cNvPr id="9" name="Rettangolo arrotondato 8"/>
          <p:cNvSpPr/>
          <p:nvPr/>
        </p:nvSpPr>
        <p:spPr>
          <a:xfrm>
            <a:off x="3140737" y="2028038"/>
            <a:ext cx="3270470" cy="191195"/>
          </a:xfrm>
          <a:prstGeom prst="roundRect">
            <a:avLst/>
          </a:prstGeom>
          <a:noFill/>
          <a:ln>
            <a:solidFill>
              <a:srgbClr val="FF2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5182226" y="3769282"/>
            <a:ext cx="3519186" cy="2263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3140737" y="2904565"/>
            <a:ext cx="5725357" cy="10910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99058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tangolo 19"/>
          <p:cNvSpPr/>
          <p:nvPr/>
        </p:nvSpPr>
        <p:spPr>
          <a:xfrm>
            <a:off x="340104" y="1058103"/>
            <a:ext cx="821500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/>
              <a:t>Esempi di ricerca di soluzioni sul mercato:</a:t>
            </a:r>
          </a:p>
          <a:p>
            <a:pPr algn="ctr"/>
            <a:r>
              <a:rPr lang="it-IT" b="1" dirty="0"/>
              <a:t>quando il fabbisogno di innovazione può essere soddisfatto con</a:t>
            </a:r>
            <a:r>
              <a:rPr lang="it-IT" b="1" dirty="0">
                <a:solidFill>
                  <a:srgbClr val="FF0000"/>
                </a:solidFill>
              </a:rPr>
              <a:t> prodotti e servizi esistenti</a:t>
            </a:r>
          </a:p>
        </p:txBody>
      </p:sp>
      <p:sp>
        <p:nvSpPr>
          <p:cNvPr id="2" name="Rettangolo 1"/>
          <p:cNvSpPr/>
          <p:nvPr/>
        </p:nvSpPr>
        <p:spPr>
          <a:xfrm>
            <a:off x="278656" y="2033525"/>
            <a:ext cx="2732361" cy="1962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Il </a:t>
            </a:r>
            <a:r>
              <a:rPr lang="it-IT" b="1" dirty="0">
                <a:solidFill>
                  <a:srgbClr val="FF2600"/>
                </a:solidFill>
              </a:rPr>
              <a:t>Dialogo Competitivo</a:t>
            </a:r>
            <a:r>
              <a:rPr lang="it-IT" b="1" dirty="0"/>
              <a:t> </a:t>
            </a:r>
            <a:r>
              <a:rPr lang="it-IT" dirty="0"/>
              <a:t>consente alla Stazione Appaltante, in relazione a particolari appalti di servizi o di forniture ad alto impatto tecnologico, di </a:t>
            </a:r>
            <a:r>
              <a:rPr lang="it-IT" b="1" dirty="0"/>
              <a:t>accrescere la conoscenza di quello che il mercato </a:t>
            </a:r>
            <a:r>
              <a:rPr lang="it-IT" b="1" dirty="0" err="1"/>
              <a:t>puo</a:t>
            </a:r>
            <a:r>
              <a:rPr lang="it-IT" b="1" dirty="0"/>
              <a:t>̀ offrire, per una migliore pianificazione e gestione della gara di appalto</a:t>
            </a:r>
          </a:p>
        </p:txBody>
      </p:sp>
      <p:sp>
        <p:nvSpPr>
          <p:cNvPr id="6" name="Rettangolo 5"/>
          <p:cNvSpPr/>
          <p:nvPr/>
        </p:nvSpPr>
        <p:spPr>
          <a:xfrm>
            <a:off x="2942740" y="2162620"/>
            <a:ext cx="3106604" cy="2263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 descr="Schermata 2018-10-19 alle 01.18.3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9294" y="1768299"/>
            <a:ext cx="5532145" cy="2527029"/>
          </a:xfrm>
          <a:prstGeom prst="rect">
            <a:avLst/>
          </a:prstGeom>
        </p:spPr>
      </p:pic>
      <p:sp>
        <p:nvSpPr>
          <p:cNvPr id="5" name="Freccia destra 4"/>
          <p:cNvSpPr/>
          <p:nvPr/>
        </p:nvSpPr>
        <p:spPr>
          <a:xfrm>
            <a:off x="3079294" y="2033525"/>
            <a:ext cx="252625" cy="129095"/>
          </a:xfrm>
          <a:prstGeom prst="rightArrow">
            <a:avLst/>
          </a:prstGeom>
          <a:solidFill>
            <a:srgbClr val="FF2600"/>
          </a:solidFill>
          <a:ln>
            <a:solidFill>
              <a:srgbClr val="FF2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destra 9"/>
          <p:cNvSpPr/>
          <p:nvPr/>
        </p:nvSpPr>
        <p:spPr>
          <a:xfrm>
            <a:off x="3079294" y="2657085"/>
            <a:ext cx="252625" cy="129095"/>
          </a:xfrm>
          <a:prstGeom prst="rightArrow">
            <a:avLst/>
          </a:prstGeom>
          <a:solidFill>
            <a:srgbClr val="FF2600"/>
          </a:solidFill>
          <a:ln>
            <a:solidFill>
              <a:srgbClr val="FF2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9" name="Gruppo 18"/>
          <p:cNvGrpSpPr/>
          <p:nvPr/>
        </p:nvGrpSpPr>
        <p:grpSpPr>
          <a:xfrm>
            <a:off x="3079294" y="3280645"/>
            <a:ext cx="5359746" cy="1014683"/>
            <a:chOff x="3079294" y="3280645"/>
            <a:chExt cx="5359746" cy="1014683"/>
          </a:xfrm>
        </p:grpSpPr>
        <p:sp>
          <p:nvSpPr>
            <p:cNvPr id="11" name="Freccia destra 10"/>
            <p:cNvSpPr/>
            <p:nvPr/>
          </p:nvSpPr>
          <p:spPr>
            <a:xfrm>
              <a:off x="3079294" y="3280645"/>
              <a:ext cx="252625" cy="129095"/>
            </a:xfrm>
            <a:prstGeom prst="rightArrow">
              <a:avLst/>
            </a:prstGeom>
            <a:solidFill>
              <a:srgbClr val="3366FF"/>
            </a:solidFill>
            <a:ln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" name="Freccia destra 11"/>
            <p:cNvSpPr/>
            <p:nvPr/>
          </p:nvSpPr>
          <p:spPr>
            <a:xfrm>
              <a:off x="3079294" y="3497592"/>
              <a:ext cx="252625" cy="129095"/>
            </a:xfrm>
            <a:prstGeom prst="rightArrow">
              <a:avLst/>
            </a:prstGeom>
            <a:solidFill>
              <a:srgbClr val="3366FF"/>
            </a:solidFill>
            <a:ln>
              <a:solidFill>
                <a:srgbClr val="3366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13" name="Connettore 1 12"/>
            <p:cNvCxnSpPr/>
            <p:nvPr/>
          </p:nvCxnSpPr>
          <p:spPr>
            <a:xfrm>
              <a:off x="5994722" y="4062904"/>
              <a:ext cx="2444318" cy="0"/>
            </a:xfrm>
            <a:prstGeom prst="line">
              <a:avLst/>
            </a:prstGeom>
            <a:ln w="28575" cmpd="sng">
              <a:solidFill>
                <a:srgbClr val="3366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1 14"/>
            <p:cNvCxnSpPr/>
            <p:nvPr/>
          </p:nvCxnSpPr>
          <p:spPr>
            <a:xfrm>
              <a:off x="3177072" y="4290674"/>
              <a:ext cx="2817650" cy="4654"/>
            </a:xfrm>
            <a:prstGeom prst="line">
              <a:avLst/>
            </a:prstGeom>
            <a:ln w="28575" cmpd="sng">
              <a:solidFill>
                <a:srgbClr val="3366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04772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tangolo 19"/>
          <p:cNvSpPr/>
          <p:nvPr/>
        </p:nvSpPr>
        <p:spPr>
          <a:xfrm>
            <a:off x="340104" y="1058103"/>
            <a:ext cx="821500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/>
              <a:t>Esempi di ricerca di soluzioni sul mercato:</a:t>
            </a:r>
          </a:p>
          <a:p>
            <a:pPr algn="ctr"/>
            <a:r>
              <a:rPr lang="it-IT" b="1" dirty="0"/>
              <a:t>quando il fabbisogno di innovazione può essere soddisfatto con</a:t>
            </a:r>
            <a:r>
              <a:rPr lang="it-IT" b="1" dirty="0">
                <a:solidFill>
                  <a:srgbClr val="FF0000"/>
                </a:solidFill>
              </a:rPr>
              <a:t> prodotti e servizi esistenti</a:t>
            </a:r>
          </a:p>
        </p:txBody>
      </p:sp>
      <p:sp>
        <p:nvSpPr>
          <p:cNvPr id="8" name="Rettangolo 7"/>
          <p:cNvSpPr/>
          <p:nvPr/>
        </p:nvSpPr>
        <p:spPr>
          <a:xfrm>
            <a:off x="808430" y="2261383"/>
            <a:ext cx="2813020" cy="1338828"/>
          </a:xfrm>
          <a:prstGeom prst="rect">
            <a:avLst/>
          </a:prstGeom>
          <a:solidFill>
            <a:srgbClr val="FF2600"/>
          </a:solidFill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FFFFFF"/>
                </a:solidFill>
              </a:rPr>
              <a:t>La Stazione Appaltante ha un fabbisogno tecnologico, ad esempio necessita di implementare i sistemi di trasporto a circuito chiuso di campioni fissati in formalina</a:t>
            </a:r>
            <a:r>
              <a:rPr lang="it-IT" b="1" dirty="0">
                <a:solidFill>
                  <a:srgbClr val="FFFFFF"/>
                </a:solidFill>
              </a:rPr>
              <a:t> (es. Roma, San Giovanni – Addolorata)</a:t>
            </a:r>
            <a:endParaRPr lang="it-IT" dirty="0">
              <a:solidFill>
                <a:srgbClr val="FFFFFF"/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9999" y="2342776"/>
            <a:ext cx="2923810" cy="91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7077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tangolo 19"/>
          <p:cNvSpPr/>
          <p:nvPr/>
        </p:nvSpPr>
        <p:spPr>
          <a:xfrm>
            <a:off x="340104" y="1058103"/>
            <a:ext cx="821500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/>
              <a:t>Esempi di ricerca di soluzioni sul mercato:</a:t>
            </a:r>
          </a:p>
          <a:p>
            <a:pPr algn="ctr"/>
            <a:r>
              <a:rPr lang="it-IT" b="1" dirty="0"/>
              <a:t>quando il fabbisogno di innovazione può essere soddisfatto con</a:t>
            </a:r>
            <a:r>
              <a:rPr lang="it-IT" b="1" dirty="0">
                <a:solidFill>
                  <a:srgbClr val="FF0000"/>
                </a:solidFill>
              </a:rPr>
              <a:t> prodotti e servizi esistenti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8992" y="1564100"/>
            <a:ext cx="5118451" cy="2738501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  <p:sp>
        <p:nvSpPr>
          <p:cNvPr id="5" name="Rettangolo 4"/>
          <p:cNvSpPr/>
          <p:nvPr/>
        </p:nvSpPr>
        <p:spPr>
          <a:xfrm>
            <a:off x="250059" y="1657065"/>
            <a:ext cx="308481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Conosce il mercato e ritiene  che </a:t>
            </a:r>
            <a:r>
              <a:rPr lang="it-IT" b="1" dirty="0"/>
              <a:t>non sarà necessaria R&amp;D prima della procedura d’appalto.</a:t>
            </a:r>
          </a:p>
          <a:p>
            <a:endParaRPr lang="it-IT" dirty="0"/>
          </a:p>
          <a:p>
            <a:r>
              <a:rPr lang="it-IT" dirty="0"/>
              <a:t>La SA produce una specifica dei prodotti e dei servizi necessari, secondo </a:t>
            </a:r>
            <a:r>
              <a:rPr lang="it-IT" b="1" dirty="0">
                <a:solidFill>
                  <a:srgbClr val="FF2600"/>
                </a:solidFill>
              </a:rPr>
              <a:t>procedura competitiva con negoziazione (art. 62).</a:t>
            </a:r>
          </a:p>
          <a:p>
            <a:endParaRPr lang="it-IT" dirty="0"/>
          </a:p>
          <a:p>
            <a:r>
              <a:rPr lang="it-IT" dirty="0"/>
              <a:t>Diversamente avrebbe operato con instaura un Dialogo Competitivo (art. 64).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367592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816981" y="2339787"/>
            <a:ext cx="3278463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GRAZIE PER L’ATTENZIONE</a:t>
            </a:r>
          </a:p>
          <a:p>
            <a:pPr algn="ctr"/>
            <a:endParaRPr lang="it-IT" sz="1400" b="1" dirty="0">
              <a:latin typeface="Arial" charset="0"/>
              <a:ea typeface="Arial" charset="0"/>
              <a:cs typeface="Arial" charset="0"/>
            </a:endParaRPr>
          </a:p>
          <a:p>
            <a:pPr algn="ctr"/>
            <a:endParaRPr lang="it-IT" sz="1400" b="1" dirty="0"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prof. Sergio </a:t>
            </a:r>
            <a:r>
              <a:rPr lang="it-IT" sz="1400" b="1" dirty="0" err="1">
                <a:latin typeface="Arial" charset="0"/>
                <a:ea typeface="Arial" charset="0"/>
                <a:cs typeface="Arial" charset="0"/>
              </a:rPr>
              <a:t>Uzzau</a:t>
            </a:r>
            <a:endParaRPr lang="it-IT" sz="1400" b="1" dirty="0"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Dipartimento di Scienze Biomediche</a:t>
            </a:r>
          </a:p>
          <a:p>
            <a:pPr algn="ctr"/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Università di Sassari</a:t>
            </a:r>
          </a:p>
          <a:p>
            <a:pPr algn="ctr"/>
            <a:r>
              <a:rPr lang="it-IT" sz="1400" b="1" dirty="0" err="1">
                <a:latin typeface="Arial" charset="0"/>
                <a:ea typeface="Arial" charset="0"/>
                <a:cs typeface="Arial" charset="0"/>
              </a:rPr>
              <a:t>uzzau@uniss.it</a:t>
            </a:r>
            <a:endParaRPr lang="it-IT" sz="1400" b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444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08377" y="1307686"/>
            <a:ext cx="4572000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b="1" dirty="0"/>
              <a:t>Quali Operatori Economici in Italia e in Sardegna (per settori)</a:t>
            </a:r>
          </a:p>
        </p:txBody>
      </p:sp>
      <p:sp>
        <p:nvSpPr>
          <p:cNvPr id="3" name="Rettangolo 2"/>
          <p:cNvSpPr/>
          <p:nvPr/>
        </p:nvSpPr>
        <p:spPr>
          <a:xfrm>
            <a:off x="6048709" y="1789046"/>
            <a:ext cx="1586930" cy="507831"/>
          </a:xfrm>
          <a:prstGeom prst="rect">
            <a:avLst/>
          </a:prstGeom>
          <a:noFill/>
          <a:ln w="28575" cmpd="sng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llout 13 3"/>
          <p:cNvSpPr/>
          <p:nvPr/>
        </p:nvSpPr>
        <p:spPr>
          <a:xfrm>
            <a:off x="469196" y="1795874"/>
            <a:ext cx="5217645" cy="515180"/>
          </a:xfrm>
          <a:prstGeom prst="accentBorderCallout1">
            <a:avLst>
              <a:gd name="adj1" fmla="val 20575"/>
              <a:gd name="adj2" fmla="val 102806"/>
              <a:gd name="adj3" fmla="val 32818"/>
              <a:gd name="adj4" fmla="val 106777"/>
            </a:avLst>
          </a:prstGeom>
          <a:solidFill>
            <a:srgbClr val="FFFFFF"/>
          </a:solidFill>
          <a:ln w="28575" cmpd="sng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994717" y="1795874"/>
            <a:ext cx="142859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Enti pubblici</a:t>
            </a:r>
          </a:p>
          <a:p>
            <a:r>
              <a:rPr lang="it-IT" dirty="0"/>
              <a:t>Società pubbliche</a:t>
            </a:r>
          </a:p>
        </p:txBody>
      </p:sp>
      <p:sp>
        <p:nvSpPr>
          <p:cNvPr id="6" name="Rettangolo 5"/>
          <p:cNvSpPr/>
          <p:nvPr/>
        </p:nvSpPr>
        <p:spPr>
          <a:xfrm>
            <a:off x="428869" y="1600589"/>
            <a:ext cx="6747050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dirty="0"/>
          </a:p>
          <a:p>
            <a:r>
              <a:rPr lang="it-IT" dirty="0"/>
              <a:t>Università, CNR, ENEA, Area Science Park, ISS, etc. </a:t>
            </a:r>
          </a:p>
          <a:p>
            <a:r>
              <a:rPr lang="it-IT" dirty="0"/>
              <a:t>Porto Conte Ricerche, CRS4</a:t>
            </a:r>
          </a:p>
        </p:txBody>
      </p:sp>
      <p:sp>
        <p:nvSpPr>
          <p:cNvPr id="7" name="Rettangolo 6"/>
          <p:cNvSpPr/>
          <p:nvPr/>
        </p:nvSpPr>
        <p:spPr>
          <a:xfrm>
            <a:off x="6061086" y="2726713"/>
            <a:ext cx="1586930" cy="507831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llout 13 7"/>
          <p:cNvSpPr/>
          <p:nvPr/>
        </p:nvSpPr>
        <p:spPr>
          <a:xfrm>
            <a:off x="481573" y="2733541"/>
            <a:ext cx="5217645" cy="515180"/>
          </a:xfrm>
          <a:prstGeom prst="accentBorderCallout1">
            <a:avLst>
              <a:gd name="adj1" fmla="val 20575"/>
              <a:gd name="adj2" fmla="val 102806"/>
              <a:gd name="adj3" fmla="val 32818"/>
              <a:gd name="adj4" fmla="val 106777"/>
            </a:avLst>
          </a:prstGeom>
          <a:solidFill>
            <a:srgbClr val="FFFFFF"/>
          </a:solidFill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6007094" y="2733541"/>
            <a:ext cx="1685077" cy="5078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it-IT" dirty="0"/>
              <a:t>PMI e grandi imprese</a:t>
            </a:r>
          </a:p>
          <a:p>
            <a:r>
              <a:rPr lang="it-IT" dirty="0"/>
              <a:t>Start up</a:t>
            </a:r>
          </a:p>
        </p:txBody>
      </p:sp>
      <p:sp>
        <p:nvSpPr>
          <p:cNvPr id="10" name="Rettangolo 9"/>
          <p:cNvSpPr/>
          <p:nvPr/>
        </p:nvSpPr>
        <p:spPr>
          <a:xfrm>
            <a:off x="441246" y="2825032"/>
            <a:ext cx="5136989" cy="30008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it-IT" dirty="0"/>
              <a:t>Settori Biotecnologie, nanotecnologie, ICT, Imprese del Terzo Settore </a:t>
            </a:r>
          </a:p>
        </p:txBody>
      </p:sp>
    </p:spTree>
    <p:extLst>
      <p:ext uri="{BB962C8B-B14F-4D97-AF65-F5344CB8AC3E}">
        <p14:creationId xmlns:p14="http://schemas.microsoft.com/office/powerpoint/2010/main" val="695843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371959" y="1423262"/>
            <a:ext cx="4874651" cy="237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OBIETTIVO GENERALE della S3 per il settore Biomedicina:</a:t>
            </a:r>
          </a:p>
          <a:p>
            <a:endParaRPr lang="it-IT" dirty="0"/>
          </a:p>
          <a:p>
            <a:r>
              <a:rPr lang="it-IT" b="1" dirty="0"/>
              <a:t>“Sviluppo di un efficace e completo sistema di ricerca traslazionale in grado di erogare servizi ad alto valore aggiunto”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b="1" dirty="0"/>
              <a:t>Ricerca</a:t>
            </a:r>
            <a:r>
              <a:rPr lang="it-IT" dirty="0"/>
              <a:t> </a:t>
            </a:r>
            <a:r>
              <a:rPr lang="it-IT" b="1" dirty="0"/>
              <a:t>Traslazionale</a:t>
            </a:r>
            <a:r>
              <a:rPr lang="it-IT" dirty="0"/>
              <a:t> = finalizzata al trasferimento dei risultati delle ricerche sperimentali alle applicazioni cliniche ("from </a:t>
            </a:r>
            <a:r>
              <a:rPr lang="it-IT" dirty="0" err="1"/>
              <a:t>bench</a:t>
            </a:r>
            <a:r>
              <a:rPr lang="it-IT" dirty="0"/>
              <a:t> to </a:t>
            </a:r>
            <a:r>
              <a:rPr lang="it-IT" dirty="0" err="1"/>
              <a:t>bedside</a:t>
            </a:r>
            <a:r>
              <a:rPr lang="it-IT" dirty="0"/>
              <a:t>"). Si ratta quindi di ricerca e innovazione con forti potenzialità di impatto sul </a:t>
            </a:r>
            <a:r>
              <a:rPr lang="it-IT" b="1" dirty="0"/>
              <a:t>mercato</a:t>
            </a:r>
            <a:r>
              <a:rPr lang="it-IT" dirty="0"/>
              <a:t>.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6610" y="1423262"/>
            <a:ext cx="3644507" cy="279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960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215463" y="1411455"/>
            <a:ext cx="421903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>
                <a:latin typeface="ArialMT" charset="0"/>
              </a:rPr>
              <a:t>Prevedere:</a:t>
            </a:r>
          </a:p>
          <a:p>
            <a:endParaRPr lang="it-IT" sz="1400" dirty="0">
              <a:latin typeface="ArialMT" charset="0"/>
            </a:endParaRPr>
          </a:p>
          <a:p>
            <a:r>
              <a:rPr lang="it-IT" sz="1400" dirty="0">
                <a:latin typeface="ArialMT" charset="0"/>
              </a:rPr>
              <a:t>l’applicazione di </a:t>
            </a:r>
            <a:r>
              <a:rPr lang="it-IT" sz="1400" b="1" dirty="0" err="1">
                <a:latin typeface="ArialMT" charset="0"/>
              </a:rPr>
              <a:t>KETs</a:t>
            </a:r>
            <a:r>
              <a:rPr lang="it-IT" sz="1400" dirty="0">
                <a:latin typeface="ArialMT" charset="0"/>
              </a:rPr>
              <a:t> nella ricerca per nuovi prodotti per la salute dell’uomo; </a:t>
            </a:r>
          </a:p>
        </p:txBody>
      </p:sp>
      <p:pic>
        <p:nvPicPr>
          <p:cNvPr id="7" name="Immagine 6" descr="Schermata 2018-10-21 alle 10.39.0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3273" y="2272017"/>
            <a:ext cx="1611383" cy="1086556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5150551" y="1747903"/>
            <a:ext cx="198911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Micro- e nano-</a:t>
            </a:r>
            <a:r>
              <a:rPr lang="it-IT" dirty="0" err="1"/>
              <a:t>electronics</a:t>
            </a:r>
            <a:endParaRPr lang="it-IT" dirty="0"/>
          </a:p>
        </p:txBody>
      </p:sp>
      <p:sp>
        <p:nvSpPr>
          <p:cNvPr id="9" name="Rettangolo arrotondato 8"/>
          <p:cNvSpPr/>
          <p:nvPr/>
        </p:nvSpPr>
        <p:spPr>
          <a:xfrm>
            <a:off x="5171719" y="1754959"/>
            <a:ext cx="1931125" cy="300082"/>
          </a:xfrm>
          <a:prstGeom prst="roundRect">
            <a:avLst/>
          </a:prstGeom>
          <a:noFill/>
          <a:ln w="38100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arrotondato 9"/>
          <p:cNvSpPr/>
          <p:nvPr/>
        </p:nvSpPr>
        <p:spPr>
          <a:xfrm>
            <a:off x="7177596" y="2079591"/>
            <a:ext cx="999792" cy="552131"/>
          </a:xfrm>
          <a:prstGeom prst="roundRect">
            <a:avLst/>
          </a:prstGeom>
          <a:noFill/>
          <a:ln w="38100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7246052" y="2074330"/>
            <a:ext cx="840476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Advance</a:t>
            </a:r>
          </a:p>
          <a:p>
            <a:r>
              <a:rPr lang="it-IT" dirty="0" err="1"/>
              <a:t>materials</a:t>
            </a:r>
            <a:r>
              <a:rPr lang="it-IT" dirty="0"/>
              <a:t> </a:t>
            </a:r>
          </a:p>
          <a:p>
            <a:endParaRPr lang="it-IT" dirty="0"/>
          </a:p>
        </p:txBody>
      </p:sp>
      <p:sp>
        <p:nvSpPr>
          <p:cNvPr id="13" name="Rettangolo arrotondato 12"/>
          <p:cNvSpPr/>
          <p:nvPr/>
        </p:nvSpPr>
        <p:spPr>
          <a:xfrm>
            <a:off x="7255212" y="2782249"/>
            <a:ext cx="1274958" cy="300082"/>
          </a:xfrm>
          <a:prstGeom prst="roundRect">
            <a:avLst/>
          </a:prstGeom>
          <a:noFill/>
          <a:ln w="38100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7288389" y="2763901"/>
            <a:ext cx="119128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Biotechnology</a:t>
            </a:r>
            <a:endParaRPr lang="it-IT" dirty="0"/>
          </a:p>
        </p:txBody>
      </p:sp>
      <p:sp>
        <p:nvSpPr>
          <p:cNvPr id="15" name="Rettangolo arrotondato 14"/>
          <p:cNvSpPr/>
          <p:nvPr/>
        </p:nvSpPr>
        <p:spPr>
          <a:xfrm>
            <a:off x="7226988" y="3435594"/>
            <a:ext cx="1274958" cy="300082"/>
          </a:xfrm>
          <a:prstGeom prst="roundRect">
            <a:avLst/>
          </a:prstGeom>
          <a:noFill/>
          <a:ln w="38100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/>
          </a:p>
        </p:txBody>
      </p:sp>
      <p:sp>
        <p:nvSpPr>
          <p:cNvPr id="16" name="Rettangolo arrotondato 15"/>
          <p:cNvSpPr/>
          <p:nvPr/>
        </p:nvSpPr>
        <p:spPr>
          <a:xfrm>
            <a:off x="5608442" y="3557411"/>
            <a:ext cx="1214280" cy="788810"/>
          </a:xfrm>
          <a:prstGeom prst="roundRect">
            <a:avLst/>
          </a:prstGeom>
          <a:noFill/>
          <a:ln w="38100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7203717" y="3421482"/>
            <a:ext cx="134302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Nanotechnology</a:t>
            </a:r>
            <a:endParaRPr lang="it-IT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5651629" y="3586099"/>
            <a:ext cx="1756704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Advanced </a:t>
            </a:r>
            <a:r>
              <a:rPr lang="it-IT" dirty="0" err="1"/>
              <a:t>manifacturing</a:t>
            </a:r>
            <a:r>
              <a:rPr lang="it-IT" dirty="0"/>
              <a:t> Systems</a:t>
            </a:r>
          </a:p>
        </p:txBody>
      </p:sp>
      <p:sp>
        <p:nvSpPr>
          <p:cNvPr id="19" name="Rettangolo arrotondato 18"/>
          <p:cNvSpPr/>
          <p:nvPr/>
        </p:nvSpPr>
        <p:spPr>
          <a:xfrm>
            <a:off x="3788105" y="2808259"/>
            <a:ext cx="1274958" cy="300082"/>
          </a:xfrm>
          <a:prstGeom prst="roundRect">
            <a:avLst/>
          </a:prstGeom>
          <a:noFill/>
          <a:ln w="38100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3941234" y="2789911"/>
            <a:ext cx="87724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Photonics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061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5529" y="1154624"/>
            <a:ext cx="4810009" cy="3060915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215463" y="1411455"/>
            <a:ext cx="471404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>
                <a:latin typeface="ArialMT" charset="0"/>
              </a:rPr>
              <a:t>Altro elemento che pervade l’S3 Sardegna è l’aderenza a principi di </a:t>
            </a:r>
            <a:r>
              <a:rPr lang="it-IT" sz="1400" b="1" dirty="0" err="1">
                <a:solidFill>
                  <a:srgbClr val="FF0000"/>
                </a:solidFill>
                <a:latin typeface="ArialMT" charset="0"/>
              </a:rPr>
              <a:t>Bioeconomia</a:t>
            </a:r>
            <a:r>
              <a:rPr lang="it-IT" sz="1400" b="1" dirty="0">
                <a:solidFill>
                  <a:srgbClr val="FF0000"/>
                </a:solidFill>
                <a:latin typeface="ArialMT" charset="0"/>
              </a:rPr>
              <a:t> e di Economia Circolare</a:t>
            </a:r>
            <a:r>
              <a:rPr lang="it-IT" sz="1400" dirty="0">
                <a:latin typeface="ArialMT" charset="0"/>
              </a:rPr>
              <a:t>:</a:t>
            </a:r>
          </a:p>
          <a:p>
            <a:endParaRPr lang="it-IT" sz="1400" dirty="0">
              <a:latin typeface="ArialMT" charset="0"/>
            </a:endParaRPr>
          </a:p>
          <a:p>
            <a:r>
              <a:rPr lang="it-IT" sz="1400" dirty="0">
                <a:latin typeface="ArialMT" charset="0"/>
              </a:rPr>
              <a:t>Anche nell’innovazione della Biomedicina e tecnologie per la salute si deve proporre l’utilizzazione </a:t>
            </a:r>
            <a:r>
              <a:rPr lang="it-IT" sz="1400" b="1" dirty="0">
                <a:latin typeface="ArialMT" charset="0"/>
              </a:rPr>
              <a:t>sostenibile</a:t>
            </a:r>
            <a:r>
              <a:rPr lang="it-IT" sz="1400" dirty="0">
                <a:latin typeface="ArialMT" charset="0"/>
              </a:rPr>
              <a:t> di risorse naturali </a:t>
            </a:r>
            <a:r>
              <a:rPr lang="it-IT" sz="1400" b="1" dirty="0">
                <a:latin typeface="ArialMT" charset="0"/>
              </a:rPr>
              <a:t>rinnovabili</a:t>
            </a:r>
            <a:r>
              <a:rPr lang="it-IT" sz="1400" dirty="0">
                <a:latin typeface="ArialMT" charset="0"/>
              </a:rPr>
              <a:t> e alla loro trasformazione con particolare riferimento allo sviluppo e alla produzione di </a:t>
            </a:r>
            <a:r>
              <a:rPr lang="it-IT" sz="1400" b="1" dirty="0">
                <a:latin typeface="ArialMT" charset="0"/>
              </a:rPr>
              <a:t>farmaci</a:t>
            </a:r>
            <a:r>
              <a:rPr lang="it-IT" sz="1400" dirty="0">
                <a:latin typeface="ArialMT" charset="0"/>
              </a:rPr>
              <a:t> o </a:t>
            </a:r>
            <a:r>
              <a:rPr lang="it-IT" sz="1400" b="1" dirty="0">
                <a:latin typeface="ArialMT" charset="0"/>
              </a:rPr>
              <a:t>cosmetici</a:t>
            </a:r>
            <a:r>
              <a:rPr lang="it-IT" sz="1400" dirty="0">
                <a:latin typeface="ArialMT" charset="0"/>
              </a:rPr>
              <a:t> derivanti da </a:t>
            </a:r>
            <a:r>
              <a:rPr lang="it-IT" sz="1400" b="1" dirty="0">
                <a:latin typeface="ArialMT" charset="0"/>
              </a:rPr>
              <a:t>materie prime naturali o da scarti di lavorazione dell’industria agroalimentare. 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592753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433952" y="1757572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400" dirty="0">
                <a:latin typeface="Arial" charset="0"/>
                <a:ea typeface="Arial" charset="0"/>
                <a:cs typeface="Arial" charset="0"/>
              </a:rPr>
              <a:t>Infine, si promuove l’innovazione in ambito biomedicale secondo la logica del </a:t>
            </a:r>
            <a:r>
              <a:rPr lang="it-IT" sz="1400" b="1" i="1" dirty="0" err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one-health</a:t>
            </a:r>
            <a:endParaRPr lang="it-IT" sz="1400" dirty="0">
              <a:latin typeface="Arial" charset="0"/>
              <a:ea typeface="Arial" charset="0"/>
              <a:cs typeface="Arial" charset="0"/>
            </a:endParaRPr>
          </a:p>
          <a:p>
            <a:endParaRPr lang="it-IT" sz="1400" dirty="0">
              <a:latin typeface="Arial" charset="0"/>
              <a:ea typeface="Arial" charset="0"/>
              <a:cs typeface="Arial" charset="0"/>
            </a:endParaRPr>
          </a:p>
          <a:p>
            <a:endParaRPr lang="it-IT" sz="1400" dirty="0">
              <a:latin typeface="Arial" charset="0"/>
              <a:ea typeface="Arial" charset="0"/>
              <a:cs typeface="Arial" charset="0"/>
            </a:endParaRPr>
          </a:p>
          <a:p>
            <a:r>
              <a:rPr lang="it-IT" sz="1400" dirty="0">
                <a:latin typeface="Arial" charset="0"/>
                <a:ea typeface="Arial" charset="0"/>
                <a:cs typeface="Arial" charset="0"/>
              </a:rPr>
              <a:t>quindi</a:t>
            </a:r>
            <a:r>
              <a:rPr lang="mr-IN" sz="1400" dirty="0">
                <a:latin typeface="Arial" charset="0"/>
                <a:ea typeface="Arial" charset="0"/>
                <a:cs typeface="Arial" charset="0"/>
              </a:rPr>
              <a:t>…</a:t>
            </a:r>
            <a:endParaRPr lang="it-IT" sz="1400" dirty="0">
              <a:latin typeface="Arial" charset="0"/>
              <a:ea typeface="Arial" charset="0"/>
              <a:cs typeface="Arial" charset="0"/>
            </a:endParaRPr>
          </a:p>
          <a:p>
            <a:endParaRPr lang="it-IT" sz="1400" dirty="0">
              <a:latin typeface="Arial" charset="0"/>
              <a:ea typeface="Arial" charset="0"/>
              <a:cs typeface="Arial" charset="0"/>
            </a:endParaRPr>
          </a:p>
          <a:p>
            <a:r>
              <a:rPr lang="mr-IN" sz="1400" dirty="0">
                <a:latin typeface="Arial" charset="0"/>
                <a:ea typeface="Arial" charset="0"/>
                <a:cs typeface="Arial" charset="0"/>
              </a:rPr>
              <a:t>…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si premiano le relazioni tra innovazioni nel settore della salute ambientale, veterinario, e umano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2201" y="1363851"/>
            <a:ext cx="4044877" cy="276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44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72698" y="1782305"/>
            <a:ext cx="825284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Arial" charset="0"/>
                <a:ea typeface="Arial" charset="0"/>
                <a:cs typeface="Arial" charset="0"/>
              </a:rPr>
              <a:t>programmi trasversali al settore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agrifood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:</a:t>
            </a:r>
          </a:p>
          <a:p>
            <a:endParaRPr lang="it-IT" sz="1400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nuove </a:t>
            </a:r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metodologie diagnostiche per la sicurezza alimentare</a:t>
            </a:r>
          </a:p>
          <a:p>
            <a:pPr marL="285750" indent="-285750">
              <a:buFont typeface="Arial" charset="0"/>
              <a:buChar char="•"/>
            </a:pPr>
            <a:endParaRPr lang="it-IT" sz="1400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it-IT" sz="1400" b="1" dirty="0">
                <a:latin typeface="ArialMT" charset="0"/>
              </a:rPr>
              <a:t>nuove molecole </a:t>
            </a:r>
            <a:r>
              <a:rPr lang="it-IT" sz="1400" dirty="0">
                <a:latin typeface="ArialMT" charset="0"/>
              </a:rPr>
              <a:t>per trattamenti cosmetici, anche a partire </a:t>
            </a:r>
            <a:r>
              <a:rPr lang="it-IT" sz="1400" b="1" dirty="0">
                <a:latin typeface="ArialMT" charset="0"/>
              </a:rPr>
              <a:t>da altre aree produttive di specializzazione regionale </a:t>
            </a:r>
          </a:p>
          <a:p>
            <a:pPr marL="285750" indent="-285750">
              <a:buFont typeface="Arial" charset="0"/>
              <a:buChar char="•"/>
            </a:pPr>
            <a:endParaRPr lang="it-IT" sz="1400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nuovi prodotti nel settore nutrizionale e, in particolare, degli </a:t>
            </a:r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alimenti funzionali 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(naturali o industriali), </a:t>
            </a:r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integratori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b="1" i="1" dirty="0" err="1">
                <a:latin typeface="Arial" charset="0"/>
                <a:ea typeface="Arial" charset="0"/>
                <a:cs typeface="Arial" charset="0"/>
              </a:rPr>
              <a:t>medical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b="1" i="1" dirty="0" err="1">
                <a:latin typeface="Arial" charset="0"/>
                <a:ea typeface="Arial" charset="0"/>
                <a:cs typeface="Arial" charset="0"/>
              </a:rPr>
              <a:t>devices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con studi di </a:t>
            </a:r>
            <a:r>
              <a:rPr lang="it-IT" sz="1400" i="1" dirty="0" err="1">
                <a:latin typeface="Arial" charset="0"/>
                <a:ea typeface="Arial" charset="0"/>
                <a:cs typeface="Arial" charset="0"/>
              </a:rPr>
              <a:t>proof</a:t>
            </a:r>
            <a:r>
              <a:rPr lang="it-IT" sz="1400" i="1" dirty="0">
                <a:latin typeface="Arial" charset="0"/>
                <a:ea typeface="Arial" charset="0"/>
                <a:cs typeface="Arial" charset="0"/>
              </a:rPr>
              <a:t> of </a:t>
            </a:r>
            <a:r>
              <a:rPr lang="it-IT" sz="1400" i="1" dirty="0" err="1">
                <a:latin typeface="Arial" charset="0"/>
                <a:ea typeface="Arial" charset="0"/>
                <a:cs typeface="Arial" charset="0"/>
              </a:rPr>
              <a:t>concept</a:t>
            </a:r>
            <a:r>
              <a:rPr lang="it-IT" sz="1400" i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che permettono di certificare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claims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salutistici per il mercato del </a:t>
            </a:r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benessere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della </a:t>
            </a:r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prevenzione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 della </a:t>
            </a:r>
            <a:r>
              <a:rPr lang="it-IT" sz="1400" b="1" dirty="0">
                <a:latin typeface="Arial" charset="0"/>
                <a:ea typeface="Arial" charset="0"/>
                <a:cs typeface="Arial" charset="0"/>
              </a:rPr>
              <a:t>terapia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(es.,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nutraceuticals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botanicals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)</a:t>
            </a:r>
          </a:p>
        </p:txBody>
      </p:sp>
      <p:sp>
        <p:nvSpPr>
          <p:cNvPr id="3" name="Rettangolo 2"/>
          <p:cNvSpPr/>
          <p:nvPr/>
        </p:nvSpPr>
        <p:spPr>
          <a:xfrm>
            <a:off x="489162" y="1346696"/>
            <a:ext cx="59739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b="1" dirty="0">
                <a:solidFill>
                  <a:srgbClr val="FF0000"/>
                </a:solidFill>
                <a:latin typeface="ArialMT" charset="0"/>
              </a:rPr>
              <a:t>BIOMEDICINA E TECNOLOGIE PER LA SALUTE </a:t>
            </a:r>
            <a:r>
              <a:rPr lang="it-IT" sz="1400" b="1" dirty="0">
                <a:latin typeface="ArialMT" charset="0"/>
              </a:rPr>
              <a:t>+ </a:t>
            </a:r>
            <a:r>
              <a:rPr lang="it-IT" sz="1400" b="1" dirty="0">
                <a:solidFill>
                  <a:schemeClr val="accent1">
                    <a:lumMod val="75000"/>
                  </a:schemeClr>
                </a:solidFill>
                <a:latin typeface="ArialMT" charset="0"/>
              </a:rPr>
              <a:t>AGROINDUSTRIA</a:t>
            </a:r>
            <a:endParaRPr lang="it-IT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0390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Verd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</TotalTime>
  <Words>1930</Words>
  <Application>Microsoft Macintosh PowerPoint</Application>
  <PresentationFormat>Presentazione su schermo (16:9)</PresentationFormat>
  <Paragraphs>217</Paragraphs>
  <Slides>34</Slides>
  <Notes>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39" baseType="lpstr">
      <vt:lpstr>Arial</vt:lpstr>
      <vt:lpstr>ArialMT</vt:lpstr>
      <vt:lpstr>Calibri</vt:lpstr>
      <vt:lpstr>Wingdings</vt:lpstr>
      <vt:lpstr>Tema di Office</vt:lpstr>
      <vt:lpstr>Il settore della Biomedicina in Sardegna (e in Italia):</vt:lpstr>
      <vt:lpstr>S3 della Regione Sardegna: i campi d’azione dell’ads Biomedicina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Francesco Molinari</cp:lastModifiedBy>
  <cp:revision>26</cp:revision>
  <dcterms:created xsi:type="dcterms:W3CDTF">2018-10-08T15:45:40Z</dcterms:created>
  <dcterms:modified xsi:type="dcterms:W3CDTF">2019-01-13T21:58:14Z</dcterms:modified>
</cp:coreProperties>
</file>