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63" r:id="rId2"/>
    <p:sldId id="310" r:id="rId3"/>
    <p:sldId id="262" r:id="rId4"/>
    <p:sldId id="268" r:id="rId5"/>
    <p:sldId id="314" r:id="rId6"/>
    <p:sldId id="311" r:id="rId7"/>
    <p:sldId id="305" r:id="rId8"/>
    <p:sldId id="312" r:id="rId9"/>
    <p:sldId id="264" r:id="rId10"/>
    <p:sldId id="265" r:id="rId11"/>
    <p:sldId id="297" r:id="rId12"/>
    <p:sldId id="300" r:id="rId13"/>
    <p:sldId id="315" r:id="rId14"/>
    <p:sldId id="316" r:id="rId15"/>
    <p:sldId id="317" r:id="rId16"/>
    <p:sldId id="313" r:id="rId17"/>
    <p:sldId id="306" r:id="rId18"/>
    <p:sldId id="318" r:id="rId19"/>
    <p:sldId id="319" r:id="rId20"/>
    <p:sldId id="320" r:id="rId21"/>
    <p:sldId id="301" r:id="rId22"/>
    <p:sldId id="321" r:id="rId23"/>
    <p:sldId id="274" r:id="rId24"/>
    <p:sldId id="302" r:id="rId25"/>
    <p:sldId id="322" r:id="rId26"/>
    <p:sldId id="323" r:id="rId27"/>
    <p:sldId id="303" r:id="rId28"/>
    <p:sldId id="324" r:id="rId29"/>
    <p:sldId id="325" r:id="rId30"/>
    <p:sldId id="295" r:id="rId31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A60F"/>
    <a:srgbClr val="34AF0D"/>
    <a:srgbClr val="62A726"/>
    <a:srgbClr val="E2011B"/>
    <a:srgbClr val="103219"/>
    <a:srgbClr val="529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26"/>
    <p:restoredTop sz="89891"/>
  </p:normalViewPr>
  <p:slideViewPr>
    <p:cSldViewPr snapToGrid="0" snapToObjects="1">
      <p:cViewPr varScale="1">
        <p:scale>
          <a:sx n="96" d="100"/>
          <a:sy n="96" d="100"/>
        </p:scale>
        <p:origin x="192" y="4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73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32F50-0F23-FD40-BB9A-D7F4ABF2D0FF}" type="datetimeFigureOut">
              <a:rPr lang="it-IT" smtClean="0"/>
              <a:t>14/01/19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4C84E-E430-B440-B4D1-A885F742EE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50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896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1957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3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884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850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884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294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884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884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399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03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ADE571D7-FE59-184C-B4E4-6ACDAAEB10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92"/>
            <a:ext cx="9148970" cy="51407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02870"/>
            <a:ext cx="9144000" cy="23545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ts val="4200"/>
              </a:lnSpc>
              <a:defRPr sz="4000" b="1" u="none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br>
              <a:rPr lang="it-IT" dirty="0"/>
            </a:br>
            <a:r>
              <a:rPr lang="it-IT" dirty="0"/>
              <a:t>TITOLO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3346711"/>
            <a:ext cx="9144000" cy="3025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00" b="1" i="0" cap="all" baseline="0">
                <a:solidFill>
                  <a:srgbClr val="0070C0"/>
                </a:solidFill>
                <a:latin typeface="Arial" panose="020B0604020202020204" pitchFamily="34" charset="0"/>
                <a:cs typeface="Al Tarikh" pitchFamily="2" charset="-7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LUOGO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67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206B5DF-BE36-9D4B-B1EA-32A4E8FB9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0" y="0"/>
            <a:ext cx="91539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9562" y="1156533"/>
            <a:ext cx="3085315" cy="1701688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PROGETTO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29563" y="3188970"/>
            <a:ext cx="2871132" cy="342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90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1ADBE06-6D32-F94F-A8FF-2B9CD09E08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4" y="26147"/>
            <a:ext cx="9107406" cy="511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23823" y="977504"/>
            <a:ext cx="3728686" cy="213955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fontAlgn="t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</a:t>
            </a:r>
            <a:br>
              <a:rPr lang="it-IT" dirty="0"/>
            </a:br>
            <a:r>
              <a:rPr lang="it-IT" dirty="0"/>
              <a:t>SEPARATORE </a:t>
            </a:r>
            <a:br>
              <a:rPr lang="it-IT" dirty="0"/>
            </a:br>
            <a:r>
              <a:rPr lang="it-IT" dirty="0"/>
              <a:t>PROGETTO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223823" y="3352390"/>
            <a:ext cx="1470395" cy="3679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cap="sm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68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5CA6755-390F-BB4F-A57F-7C6BEDE072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91"/>
            <a:ext cx="9230866" cy="5186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173" y="1064602"/>
            <a:ext cx="8426975" cy="47196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200" b="1" i="0" cap="none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173" y="1830174"/>
            <a:ext cx="4121677" cy="2288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1680"/>
              </a:lnSpc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3948" y="1830174"/>
            <a:ext cx="3886200" cy="2288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1680"/>
              </a:lnSpc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27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BF38F29-5A55-7B41-93BB-9122B725A9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0" y="0"/>
            <a:ext cx="91539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831" y="1114463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200" b="1" i="0" cap="all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11832" y="1515141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800" b="1" baseline="0">
                <a:latin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/>
              <a:t>Sottotitolino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11832" y="2092751"/>
            <a:ext cx="8345669" cy="2136349"/>
          </a:xfrm>
          <a:prstGeom prst="rect">
            <a:avLst/>
          </a:prstGeom>
        </p:spPr>
        <p:txBody>
          <a:bodyPr vert="horz" wrap="square" anchor="t" anchorCtr="0">
            <a:normAutofit/>
          </a:bodyPr>
          <a:lstStyle>
            <a:lvl1pPr marL="0" marR="0" indent="0" algn="just" defTabSz="685800" rtl="0" eaLnBrk="1" fontAlgn="t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Fare clic per modificare lo stile del titolo dello schema Fare clic per modificare lo stile del titolo dello</a:t>
            </a:r>
          </a:p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schema</a:t>
            </a:r>
            <a:r>
              <a:rPr lang="en-US" dirty="0"/>
              <a:t> - </a:t>
            </a:r>
            <a:r>
              <a:rPr lang="it-IT" dirty="0"/>
              <a:t>Fare clic per modificare lo stile del titolo dello schema</a:t>
            </a:r>
            <a:endParaRPr lang="en-US" dirty="0"/>
          </a:p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Fare clic per modificare lo stile del titolo dello </a:t>
            </a:r>
            <a:r>
              <a:rPr lang="it-IT" dirty="0" err="1"/>
              <a:t>schem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4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4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forskningsradet.no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648660" y="324358"/>
            <a:ext cx="3495339" cy="769441"/>
          </a:xfrm>
          <a:prstGeom prst="rect">
            <a:avLst/>
          </a:prstGeom>
          <a:solidFill>
            <a:srgbClr val="62A726"/>
          </a:solidFill>
        </p:spPr>
        <p:txBody>
          <a:bodyPr wrap="square">
            <a:spAutoFit/>
          </a:bodyPr>
          <a:lstStyle/>
          <a:p>
            <a:pPr algn="r"/>
            <a:r>
              <a:rPr lang="it-IT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+mj-cs"/>
              </a:rPr>
              <a:t>AGRIFOOD in</a:t>
            </a:r>
          </a:p>
          <a:p>
            <a:pPr algn="r"/>
            <a:r>
              <a:rPr lang="it-IT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+mj-cs"/>
              </a:rPr>
              <a:t>Sardegna</a:t>
            </a:r>
            <a:endParaRPr lang="it-IT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037166" y="1432075"/>
            <a:ext cx="4106833" cy="1200328"/>
          </a:xfrm>
          <a:prstGeom prst="rect">
            <a:avLst/>
          </a:prstGeom>
          <a:solidFill>
            <a:srgbClr val="62A726"/>
          </a:solidFill>
        </p:spPr>
        <p:txBody>
          <a:bodyPr wrap="square">
            <a:spAutoFit/>
          </a:bodyPr>
          <a:lstStyle/>
          <a:p>
            <a:pPr algn="r"/>
            <a:r>
              <a:rPr lang="it-IT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potenzialità degli appalti</a:t>
            </a:r>
          </a:p>
          <a:p>
            <a:pPr algn="r"/>
            <a:r>
              <a:rPr lang="it-IT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per l'innovazione</a:t>
            </a:r>
          </a:p>
          <a:p>
            <a:pPr algn="r"/>
            <a:r>
              <a:rPr lang="it-IT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</a:rPr>
              <a:t>e dell'innovazione</a:t>
            </a:r>
          </a:p>
        </p:txBody>
      </p:sp>
    </p:spTree>
    <p:extLst>
      <p:ext uri="{BB962C8B-B14F-4D97-AF65-F5344CB8AC3E}">
        <p14:creationId xmlns:p14="http://schemas.microsoft.com/office/powerpoint/2010/main" val="969699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Schermata 2018-11-05 alle 19.23.2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57" y="3123440"/>
            <a:ext cx="5394129" cy="123710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507962" y="1534021"/>
            <a:ext cx="68343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>
                <a:solidFill>
                  <a:srgbClr val="E2011B"/>
                </a:solidFill>
              </a:rPr>
              <a:t>Operatori </a:t>
            </a:r>
            <a:r>
              <a:rPr lang="it-IT" sz="1600" b="1" dirty="0">
                <a:solidFill>
                  <a:srgbClr val="E2011B"/>
                </a:solidFill>
              </a:rPr>
              <a:t>Economici in Italia e in Sardegna (per settori)</a:t>
            </a:r>
          </a:p>
        </p:txBody>
      </p:sp>
      <p:sp>
        <p:nvSpPr>
          <p:cNvPr id="3" name="Rettangolo 2"/>
          <p:cNvSpPr/>
          <p:nvPr/>
        </p:nvSpPr>
        <p:spPr>
          <a:xfrm>
            <a:off x="6139241" y="1954182"/>
            <a:ext cx="1836861" cy="507831"/>
          </a:xfrm>
          <a:prstGeom prst="rect">
            <a:avLst/>
          </a:prstGeom>
          <a:noFill/>
          <a:ln w="28575" cmpd="sng">
            <a:solidFill>
              <a:srgbClr val="61A6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4" name="Callout 13 3"/>
          <p:cNvSpPr/>
          <p:nvPr/>
        </p:nvSpPr>
        <p:spPr>
          <a:xfrm>
            <a:off x="559729" y="1940726"/>
            <a:ext cx="5217645" cy="515180"/>
          </a:xfrm>
          <a:prstGeom prst="accentBorderCallout1">
            <a:avLst>
              <a:gd name="adj1" fmla="val 20575"/>
              <a:gd name="adj2" fmla="val 102806"/>
              <a:gd name="adj3" fmla="val 32818"/>
              <a:gd name="adj4" fmla="val 106777"/>
            </a:avLst>
          </a:prstGeom>
          <a:solidFill>
            <a:srgbClr val="FFFFFF"/>
          </a:solidFill>
          <a:ln w="28575" cmpd="sng">
            <a:solidFill>
              <a:srgbClr val="61A6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085250" y="1922623"/>
            <a:ext cx="1652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Enti pubblici</a:t>
            </a:r>
          </a:p>
          <a:p>
            <a:r>
              <a:rPr lang="it-IT" sz="1600" dirty="0"/>
              <a:t>Società pubbliche</a:t>
            </a:r>
          </a:p>
        </p:txBody>
      </p:sp>
      <p:sp>
        <p:nvSpPr>
          <p:cNvPr id="6" name="Rettangolo 5"/>
          <p:cNvSpPr/>
          <p:nvPr/>
        </p:nvSpPr>
        <p:spPr>
          <a:xfrm>
            <a:off x="519402" y="1663964"/>
            <a:ext cx="6747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600" dirty="0"/>
          </a:p>
          <a:p>
            <a:r>
              <a:rPr lang="it-IT" sz="1600" dirty="0"/>
              <a:t>Università, CNR, ENEA </a:t>
            </a:r>
          </a:p>
          <a:p>
            <a:r>
              <a:rPr lang="it-IT" sz="1600" dirty="0"/>
              <a:t>Porto Conte Ricerche, AGRIS, CRS4</a:t>
            </a:r>
          </a:p>
        </p:txBody>
      </p:sp>
      <p:sp>
        <p:nvSpPr>
          <p:cNvPr id="7" name="Rettangolo 6"/>
          <p:cNvSpPr/>
          <p:nvPr/>
        </p:nvSpPr>
        <p:spPr>
          <a:xfrm>
            <a:off x="6151619" y="2618073"/>
            <a:ext cx="1824484" cy="507831"/>
          </a:xfrm>
          <a:prstGeom prst="rect">
            <a:avLst/>
          </a:prstGeom>
          <a:noFill/>
          <a:ln w="28575" cmpd="sng">
            <a:solidFill>
              <a:srgbClr val="61A6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8" name="Callout 13 7"/>
          <p:cNvSpPr/>
          <p:nvPr/>
        </p:nvSpPr>
        <p:spPr>
          <a:xfrm>
            <a:off x="572106" y="2606795"/>
            <a:ext cx="5217645" cy="515180"/>
          </a:xfrm>
          <a:prstGeom prst="accentBorderCallout1">
            <a:avLst>
              <a:gd name="adj1" fmla="val 20575"/>
              <a:gd name="adj2" fmla="val 102806"/>
              <a:gd name="adj3" fmla="val 32818"/>
              <a:gd name="adj4" fmla="val 106777"/>
            </a:avLst>
          </a:prstGeom>
          <a:solidFill>
            <a:srgbClr val="FFFFFF"/>
          </a:solidFill>
          <a:ln w="28575" cmpd="sng">
            <a:solidFill>
              <a:srgbClr val="61A6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097627" y="2588689"/>
            <a:ext cx="224966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600" dirty="0"/>
              <a:t>PMI e grandi imprese</a:t>
            </a:r>
          </a:p>
          <a:p>
            <a:r>
              <a:rPr lang="it-IT" sz="1600" dirty="0"/>
              <a:t>Start up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31779" y="2680180"/>
            <a:ext cx="5136989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sz="1600" dirty="0"/>
              <a:t>Settori Biotecnologie, ICT, Aerospazio, Tecnologie Alimentari</a:t>
            </a:r>
          </a:p>
        </p:txBody>
      </p:sp>
      <p:sp>
        <p:nvSpPr>
          <p:cNvPr id="12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2" y="525982"/>
            <a:ext cx="8345669" cy="400678"/>
          </a:xfrm>
        </p:spPr>
        <p:txBody>
          <a:bodyPr>
            <a:normAutofit/>
          </a:bodyPr>
          <a:lstStyle/>
          <a:p>
            <a:pPr algn="ctr"/>
            <a:r>
              <a:rPr lang="it-IT" cap="none" dirty="0"/>
              <a:t>Il settore AGRIFOOD in Sardegna: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3" y="999084"/>
            <a:ext cx="8298532" cy="407927"/>
          </a:xfrm>
        </p:spPr>
        <p:txBody>
          <a:bodyPr/>
          <a:lstStyle/>
          <a:p>
            <a:pPr algn="ctr"/>
            <a:r>
              <a:rPr lang="it-IT" dirty="0"/>
              <a:t>potenzialità degli appalti per l'innovazione e dell'innovazione</a:t>
            </a:r>
          </a:p>
        </p:txBody>
      </p:sp>
    </p:spTree>
    <p:extLst>
      <p:ext uri="{BB962C8B-B14F-4D97-AF65-F5344CB8AC3E}">
        <p14:creationId xmlns:p14="http://schemas.microsoft.com/office/powerpoint/2010/main" val="69584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32561" y="1439815"/>
            <a:ext cx="824346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rgbClr val="E2011B"/>
                </a:solidFill>
              </a:rPr>
              <a:t>Priorità della S3 Sardegna</a:t>
            </a:r>
          </a:p>
          <a:p>
            <a:endParaRPr lang="it-IT" sz="1600" dirty="0"/>
          </a:p>
          <a:p>
            <a:pPr marL="342900" indent="-342900">
              <a:buFont typeface="+mj-lt"/>
              <a:buAutoNum type="alphaLcParenR"/>
            </a:pPr>
            <a:r>
              <a:rPr lang="it-IT" sz="1600" b="1" dirty="0"/>
              <a:t>Innovazione di Prodotto </a:t>
            </a:r>
            <a:r>
              <a:rPr lang="it-IT" sz="1600" dirty="0"/>
              <a:t>attinente alla qualità, tipicità e sicurezza delle produzioni e delle filiere agroalimentari;</a:t>
            </a:r>
          </a:p>
          <a:p>
            <a:pPr marL="342900" indent="-342900">
              <a:buFont typeface="+mj-lt"/>
              <a:buAutoNum type="alphaLcParenR"/>
            </a:pPr>
            <a:endParaRPr lang="it-IT" sz="1600" dirty="0"/>
          </a:p>
          <a:p>
            <a:pPr marL="342900" indent="-342900">
              <a:buFont typeface="+mj-lt"/>
              <a:buAutoNum type="alphaLcParenR"/>
            </a:pPr>
            <a:r>
              <a:rPr lang="it-IT" sz="1600" b="1" dirty="0"/>
              <a:t>Innovazione e valorizzazione dei sottoprodotti</a:t>
            </a:r>
            <a:r>
              <a:rPr lang="it-IT" sz="1600" dirty="0"/>
              <a:t>, attinente all’industrializzazione dei processi che consentono di trasformare gli scarti e i residui della lavorazione dei prodotti in materie prime utilizzabili per la produzione anche non-</a:t>
            </a:r>
            <a:r>
              <a:rPr lang="it-IT" sz="1600" dirty="0" err="1"/>
              <a:t>food</a:t>
            </a:r>
            <a:r>
              <a:rPr lang="it-IT" sz="1600" dirty="0"/>
              <a:t> ;</a:t>
            </a:r>
          </a:p>
          <a:p>
            <a:pPr marL="342900" indent="-342900">
              <a:buFont typeface="+mj-lt"/>
              <a:buAutoNum type="alphaLcParenR"/>
            </a:pPr>
            <a:endParaRPr lang="it-IT" sz="1600" dirty="0"/>
          </a:p>
          <a:p>
            <a:pPr marL="342900" indent="-342900">
              <a:buFont typeface="+mj-lt"/>
              <a:buAutoNum type="alphaLcParenR"/>
            </a:pPr>
            <a:r>
              <a:rPr lang="it-IT" sz="1600" b="1" dirty="0"/>
              <a:t>Innovazione di Processo </a:t>
            </a:r>
            <a:r>
              <a:rPr lang="it-IT" sz="1600" dirty="0"/>
              <a:t>mediante il rafforzamento della qualità e salubrità delle produzioni e il rafforzamento dell’immagine.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5214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8-11-05 alle 19.23.07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573" y="1213246"/>
            <a:ext cx="3591064" cy="3160444"/>
          </a:xfrm>
          <a:prstGeom prst="rect">
            <a:avLst/>
          </a:prstGeom>
        </p:spPr>
      </p:pic>
      <p:sp>
        <p:nvSpPr>
          <p:cNvPr id="7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35035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10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1008573"/>
            <a:ext cx="8298532" cy="370843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204098" y="1754354"/>
            <a:ext cx="4755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 dirty="0"/>
              <a:t>A - Innovazione di Prodotto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B - Innovazione e valorizzazione dei sottoprodotti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C - Innovazione di Processo</a:t>
            </a:r>
          </a:p>
        </p:txBody>
      </p:sp>
    </p:spTree>
    <p:extLst>
      <p:ext uri="{BB962C8B-B14F-4D97-AF65-F5344CB8AC3E}">
        <p14:creationId xmlns:p14="http://schemas.microsoft.com/office/powerpoint/2010/main" val="1010405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14038" y="1455605"/>
            <a:ext cx="8243461" cy="2287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rgbClr val="C00000"/>
                </a:solidFill>
              </a:rPr>
              <a:t>Problematiche principali e fabbisogno di innovazione, settore per settore:</a:t>
            </a:r>
            <a:endParaRPr lang="it-IT" sz="1600" b="1" dirty="0"/>
          </a:p>
          <a:p>
            <a:pPr lvl="0">
              <a:lnSpc>
                <a:spcPct val="150000"/>
              </a:lnSpc>
            </a:pPr>
            <a:endParaRPr lang="it-IT" sz="1600" b="1" dirty="0"/>
          </a:p>
          <a:p>
            <a:pPr lvl="0">
              <a:lnSpc>
                <a:spcPct val="150000"/>
              </a:lnSpc>
            </a:pPr>
            <a:r>
              <a:rPr lang="it-IT" sz="1600" b="1" dirty="0"/>
              <a:t>Acquacoltura - </a:t>
            </a:r>
            <a:r>
              <a:rPr lang="it-IT" sz="1600" dirty="0"/>
              <a:t>limiti allo </a:t>
            </a:r>
            <a:r>
              <a:rPr lang="it-IT" sz="1600" b="1" dirty="0"/>
              <a:t>scale up </a:t>
            </a:r>
            <a:r>
              <a:rPr lang="it-IT" sz="1600" dirty="0"/>
              <a:t>produzione: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it-IT" sz="1600" dirty="0"/>
              <a:t>gestione eventi metereologici (es. ostricoltura, maricoltura)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it-IT" sz="1600" dirty="0"/>
              <a:t>approvvigionamento, somministrazione e costo dei mangimi (maricoltura, principalmente per orata e spigola)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04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14038" y="1455605"/>
            <a:ext cx="8243461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rgbClr val="C00000"/>
                </a:solidFill>
              </a:rPr>
              <a:t>Problematiche principali e fabbisogno di innovazione, settore per settore:</a:t>
            </a:r>
            <a:endParaRPr lang="it-IT" sz="1600" dirty="0"/>
          </a:p>
          <a:p>
            <a:pPr>
              <a:lnSpc>
                <a:spcPct val="150000"/>
              </a:lnSpc>
            </a:pPr>
            <a:endParaRPr lang="it-IT" sz="1600" b="1" dirty="0"/>
          </a:p>
          <a:p>
            <a:pPr>
              <a:lnSpc>
                <a:spcPct val="150000"/>
              </a:lnSpc>
            </a:pPr>
            <a:r>
              <a:rPr lang="it-IT" sz="1600" b="1" dirty="0"/>
              <a:t>Ruminanti da latte </a:t>
            </a:r>
            <a:r>
              <a:rPr lang="it-IT" sz="1600" dirty="0"/>
              <a:t>(ovini, caprini e bovini) - Incrementare il </a:t>
            </a:r>
            <a:r>
              <a:rPr lang="it-IT" sz="1600" b="1" dirty="0"/>
              <a:t>valore</a:t>
            </a:r>
            <a:r>
              <a:rPr lang="it-IT" sz="1600" dirty="0"/>
              <a:t> del prodotto: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innovazione di prodotto (inclusi nutraceutica e alimenti funzionali)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innovazione di processo (per la trasformazione del latte e di sottoprodotti come la scotta)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1448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14038" y="1455605"/>
            <a:ext cx="82434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rgbClr val="C00000"/>
                </a:solidFill>
              </a:rPr>
              <a:t>Problematiche principali e fabbisogno di innovazione, settore per settore:</a:t>
            </a:r>
            <a:endParaRPr lang="it-IT" sz="1600" b="1" dirty="0"/>
          </a:p>
          <a:p>
            <a:pPr>
              <a:lnSpc>
                <a:spcPct val="150000"/>
              </a:lnSpc>
            </a:pPr>
            <a:endParaRPr lang="it-IT" sz="1600" b="1" dirty="0"/>
          </a:p>
          <a:p>
            <a:pPr>
              <a:lnSpc>
                <a:spcPct val="150000"/>
              </a:lnSpc>
            </a:pPr>
            <a:r>
              <a:rPr lang="it-IT" sz="1600" b="1" dirty="0"/>
              <a:t>Prodotti da forno e paste fresche</a:t>
            </a:r>
            <a:r>
              <a:rPr lang="it-IT" sz="1600" dirty="0"/>
              <a:t> - limiti allo </a:t>
            </a:r>
            <a:r>
              <a:rPr lang="it-IT" sz="1600" b="1" dirty="0"/>
              <a:t>scale up</a:t>
            </a:r>
            <a:r>
              <a:rPr lang="it-IT" sz="1600" dirty="0"/>
              <a:t> e/o al </a:t>
            </a:r>
            <a:r>
              <a:rPr lang="it-IT" sz="1600" b="1" dirty="0"/>
              <a:t>valore</a:t>
            </a:r>
            <a:r>
              <a:rPr lang="it-IT" sz="1600" dirty="0"/>
              <a:t> del prodotto</a:t>
            </a:r>
            <a:r>
              <a:rPr lang="it-IT" sz="1600" b="1" dirty="0"/>
              <a:t>:</a:t>
            </a:r>
            <a:endParaRPr lang="it-IT" sz="1600" dirty="0"/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estensione </a:t>
            </a:r>
            <a:r>
              <a:rPr lang="it-IT" sz="1600" b="1" dirty="0" err="1"/>
              <a:t>shelf</a:t>
            </a:r>
            <a:r>
              <a:rPr lang="it-IT" sz="1600" b="1" dirty="0"/>
              <a:t> life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b="1" dirty="0"/>
              <a:t>packaging</a:t>
            </a:r>
            <a:r>
              <a:rPr lang="it-IT" sz="1600" dirty="0"/>
              <a:t> intelligente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b="1" dirty="0"/>
              <a:t>nuovi</a:t>
            </a:r>
            <a:r>
              <a:rPr lang="it-IT" sz="1600" dirty="0"/>
              <a:t> prodotti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b="1" dirty="0"/>
              <a:t>nutraceutica</a:t>
            </a:r>
            <a:r>
              <a:rPr lang="it-IT" sz="1600" dirty="0"/>
              <a:t> 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103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14038" y="1455605"/>
            <a:ext cx="83068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rgbClr val="C00000"/>
                </a:solidFill>
              </a:rPr>
              <a:t>Problematiche principali e fabbisogno di innovazione, settore per settore:</a:t>
            </a:r>
            <a:endParaRPr lang="it-IT" sz="1600" b="1" dirty="0"/>
          </a:p>
          <a:p>
            <a:pPr>
              <a:lnSpc>
                <a:spcPct val="150000"/>
              </a:lnSpc>
            </a:pPr>
            <a:endParaRPr lang="it-IT" sz="1600" b="1" dirty="0"/>
          </a:p>
          <a:p>
            <a:pPr>
              <a:lnSpc>
                <a:spcPct val="150000"/>
              </a:lnSpc>
            </a:pPr>
            <a:r>
              <a:rPr lang="it-IT" sz="1600" b="1" dirty="0"/>
              <a:t>Produzione ortofrutticola, cerealicola e olearia</a:t>
            </a:r>
            <a:r>
              <a:rPr lang="it-IT" sz="1600" dirty="0"/>
              <a:t> - limiti allo </a:t>
            </a:r>
            <a:r>
              <a:rPr lang="it-IT" sz="1600" b="1" dirty="0"/>
              <a:t>scale up</a:t>
            </a:r>
            <a:r>
              <a:rPr lang="it-IT" sz="1600" dirty="0"/>
              <a:t> e/o al </a:t>
            </a:r>
            <a:r>
              <a:rPr lang="it-IT" sz="1600" b="1" dirty="0"/>
              <a:t>valore</a:t>
            </a:r>
            <a:r>
              <a:rPr lang="it-IT" sz="1600" dirty="0"/>
              <a:t> del prodotto: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innovazione di prodotto (inclusi i prodotti in II, IV e V gamma, i nutraceutici e gli alimenti funzionali)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innovazione di processo (inclusa la trasformazione di sottoprodotti: acque di vegetazione, scarti ortofrutta per riutilizzo biomasse o estratti o farce ad elevato valore aggiunto)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3367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600080" y="1830677"/>
            <a:ext cx="82150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Nella ricerca di soluzioni sul mercato:</a:t>
            </a:r>
          </a:p>
          <a:p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il fabbisogno di innovazione va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oltre i prodotti e i servizi esistenti</a:t>
            </a:r>
          </a:p>
          <a:p>
            <a:pPr marL="285750" indent="-285750">
              <a:buFont typeface="Wingdings" charset="2"/>
              <a:buChar char="Ø"/>
            </a:pPr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il fabbisogno di innovazione può essere </a:t>
            </a:r>
            <a:r>
              <a:rPr lang="it-IT" sz="1400" b="1" dirty="0">
                <a:solidFill>
                  <a:srgbClr val="FF2600"/>
                </a:solidFill>
                <a:latin typeface="Arial" charset="0"/>
                <a:ea typeface="Arial" charset="0"/>
                <a:cs typeface="Arial" charset="0"/>
              </a:rPr>
              <a:t>soddisfatto con prodotti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 servizi esistenti</a:t>
            </a:r>
          </a:p>
          <a:p>
            <a:endParaRPr lang="it-IT" sz="1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2" y="525982"/>
            <a:ext cx="8345669" cy="400678"/>
          </a:xfrm>
        </p:spPr>
        <p:txBody>
          <a:bodyPr>
            <a:normAutofit/>
          </a:bodyPr>
          <a:lstStyle/>
          <a:p>
            <a:pPr algn="ctr"/>
            <a:r>
              <a:rPr lang="it-IT" cap="none" dirty="0"/>
              <a:t>Il settore AGRIFOOD in Sardegna:</a:t>
            </a:r>
          </a:p>
        </p:txBody>
      </p:sp>
      <p:sp>
        <p:nvSpPr>
          <p:cNvPr id="4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3" y="999084"/>
            <a:ext cx="8298532" cy="407927"/>
          </a:xfrm>
        </p:spPr>
        <p:txBody>
          <a:bodyPr/>
          <a:lstStyle/>
          <a:p>
            <a:pPr algn="ctr"/>
            <a:r>
              <a:rPr lang="it-IT" dirty="0"/>
              <a:t>potenzialità degli appalti per l'innovazione e dell'innovazione</a:t>
            </a:r>
          </a:p>
        </p:txBody>
      </p:sp>
    </p:spTree>
    <p:extLst>
      <p:ext uri="{BB962C8B-B14F-4D97-AF65-F5344CB8AC3E}">
        <p14:creationId xmlns:p14="http://schemas.microsoft.com/office/powerpoint/2010/main" val="2612135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AGRIFOOD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6387905" cy="446008"/>
          </a:xfrm>
        </p:spPr>
        <p:txBody>
          <a:bodyPr/>
          <a:lstStyle/>
          <a:p>
            <a:r>
              <a:rPr lang="it-IT" dirty="0"/>
              <a:t>Dialogo competitivo (CPV 42933000)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0726" y="1811728"/>
            <a:ext cx="3670133" cy="2757887"/>
          </a:xfrm>
        </p:spPr>
        <p:txBody>
          <a:bodyPr>
            <a:noAutofit/>
          </a:bodyPr>
          <a:lstStyle/>
          <a:p>
            <a:r>
              <a:rPr lang="it-IT" sz="1200" b="1" dirty="0"/>
              <a:t>Committente: </a:t>
            </a:r>
            <a:r>
              <a:rPr lang="it-IT" sz="1200" dirty="0"/>
              <a:t>Università di Sheffield -</a:t>
            </a:r>
            <a:r>
              <a:rPr lang="it-IT" sz="1200" u="sng" dirty="0" err="1">
                <a:solidFill>
                  <a:schemeClr val="accent1">
                    <a:lumMod val="75000"/>
                  </a:schemeClr>
                </a:solidFill>
              </a:rPr>
              <a:t>www.in-tendhost.co.uk</a:t>
            </a:r>
            <a:r>
              <a:rPr lang="it-IT" sz="1200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it-IT" sz="1200" u="sng" dirty="0" err="1">
                <a:solidFill>
                  <a:schemeClr val="accent1">
                    <a:lumMod val="75000"/>
                  </a:schemeClr>
                </a:solidFill>
              </a:rPr>
              <a:t>sheffield</a:t>
            </a:r>
            <a:r>
              <a:rPr lang="it-IT" sz="120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it-IT" sz="1200" b="1" dirty="0"/>
              <a:t>Importo: </a:t>
            </a:r>
            <a:r>
              <a:rPr lang="it-IT" sz="1200" dirty="0"/>
              <a:t>GBP 0,35-1M (EUR 0,3-09M) in 3 lotti</a:t>
            </a:r>
          </a:p>
          <a:p>
            <a:r>
              <a:rPr lang="it-IT" sz="1200" b="1" dirty="0"/>
              <a:t>Oggetto: </a:t>
            </a:r>
            <a:r>
              <a:rPr lang="en" sz="1200" dirty="0"/>
              <a:t>A complete Vending Solution that is low carbon, environmentally sustainable and demonstrates whole-life cost saving and delivers a sound commercial opportunity for both the provider and the University.</a:t>
            </a:r>
          </a:p>
          <a:p>
            <a:r>
              <a:rPr lang="it-IT" sz="1200" b="1" dirty="0"/>
              <a:t>Stato: </a:t>
            </a:r>
            <a:r>
              <a:rPr lang="it-IT" sz="1200" dirty="0"/>
              <a:t>aggiudicato (in data 01/04/2017) a 2 distinti contraenti, il primo per il solo lotto 1 (</a:t>
            </a:r>
            <a:r>
              <a:rPr lang="it-IT" sz="1200" dirty="0" err="1"/>
              <a:t>Cold</a:t>
            </a:r>
            <a:r>
              <a:rPr lang="it-IT" sz="1200" dirty="0"/>
              <a:t> </a:t>
            </a:r>
            <a:r>
              <a:rPr lang="it-IT" sz="1200" dirty="0" err="1"/>
              <a:t>drinks</a:t>
            </a:r>
            <a:r>
              <a:rPr lang="it-IT" sz="1200" dirty="0"/>
              <a:t>) e il secondo per i lotti 2 e 3 (Hot </a:t>
            </a:r>
            <a:r>
              <a:rPr lang="it-IT" sz="1200" dirty="0" err="1"/>
              <a:t>drinks</a:t>
            </a:r>
            <a:r>
              <a:rPr lang="it-IT" sz="1200" dirty="0"/>
              <a:t> + </a:t>
            </a:r>
            <a:r>
              <a:rPr lang="it-IT" sz="1200" dirty="0" err="1"/>
              <a:t>Confectionery</a:t>
            </a:r>
            <a:r>
              <a:rPr lang="it-IT" sz="1200" dirty="0"/>
              <a:t>/</a:t>
            </a:r>
            <a:r>
              <a:rPr lang="it-IT" sz="1200" dirty="0" err="1"/>
              <a:t>Snacks</a:t>
            </a:r>
            <a:r>
              <a:rPr lang="it-IT" sz="1200" dirty="0"/>
              <a:t>)  </a:t>
            </a:r>
            <a:endParaRPr lang="it-IT" sz="12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5627079" y="967741"/>
            <a:ext cx="841897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Regno Unito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EFF2A15-E8BB-0C4A-B406-54B5B91422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6105" y="859494"/>
            <a:ext cx="1153880" cy="57331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147FB3D-CACE-1C48-8D42-3BCBF2E87A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689" y="1869313"/>
            <a:ext cx="3300548" cy="246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90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AGRIFOOD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575496" cy="446008"/>
          </a:xfrm>
        </p:spPr>
        <p:txBody>
          <a:bodyPr/>
          <a:lstStyle/>
          <a:p>
            <a:r>
              <a:rPr lang="it-IT" dirty="0"/>
              <a:t>Appalto di ricerca e sviluppo (CPV 73000000)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94515" y="1782393"/>
            <a:ext cx="3664474" cy="2830286"/>
          </a:xfrm>
        </p:spPr>
        <p:txBody>
          <a:bodyPr>
            <a:noAutofit/>
          </a:bodyPr>
          <a:lstStyle/>
          <a:p>
            <a:r>
              <a:rPr lang="it-IT" sz="1200" b="1" dirty="0"/>
              <a:t>Committente: </a:t>
            </a:r>
            <a:r>
              <a:rPr lang="it-IT" sz="1200" dirty="0" err="1"/>
              <a:t>Norges</a:t>
            </a:r>
            <a:r>
              <a:rPr lang="it-IT" sz="1200" dirty="0"/>
              <a:t> </a:t>
            </a:r>
            <a:r>
              <a:rPr lang="it-IT" sz="1200" dirty="0" err="1"/>
              <a:t>Forskningsradet</a:t>
            </a:r>
            <a:r>
              <a:rPr lang="it-IT" sz="1200" dirty="0"/>
              <a:t> (The  </a:t>
            </a:r>
            <a:r>
              <a:rPr lang="it-IT" sz="1200" dirty="0" err="1"/>
              <a:t>Research</a:t>
            </a:r>
            <a:r>
              <a:rPr lang="it-IT" sz="1200" dirty="0"/>
              <a:t> </a:t>
            </a:r>
            <a:r>
              <a:rPr lang="it-IT" sz="1200" dirty="0" err="1"/>
              <a:t>Council</a:t>
            </a:r>
            <a:r>
              <a:rPr lang="it-IT" sz="1200" dirty="0"/>
              <a:t> of </a:t>
            </a:r>
            <a:r>
              <a:rPr lang="it-IT" sz="1200" dirty="0" err="1"/>
              <a:t>Norway</a:t>
            </a:r>
            <a:r>
              <a:rPr lang="it-IT" sz="1200" dirty="0"/>
              <a:t>) - </a:t>
            </a:r>
            <a:r>
              <a:rPr lang="it-IT" sz="1200" dirty="0">
                <a:hlinkClick r:id="rId2"/>
              </a:rPr>
              <a:t>http://www.forskningsradet.no/</a:t>
            </a:r>
            <a:endParaRPr lang="it-IT" sz="1200" dirty="0"/>
          </a:p>
          <a:p>
            <a:r>
              <a:rPr lang="it-IT" sz="1200" b="1" dirty="0"/>
              <a:t>Importo: </a:t>
            </a:r>
            <a:r>
              <a:rPr lang="it-IT" sz="1200" dirty="0"/>
              <a:t>NOK 1,5M (EUR 0,16M)</a:t>
            </a:r>
          </a:p>
          <a:p>
            <a:r>
              <a:rPr lang="it-IT" sz="1200" b="1" dirty="0"/>
              <a:t>Oggetto: </a:t>
            </a:r>
            <a:r>
              <a:rPr lang="en" sz="1200" dirty="0"/>
              <a:t>Building a knowledge base about the possibilities and challenges for the production of new aquaculture species other than salmon and rainbow trout, and the particular challenges where public authorities have/may have a role.</a:t>
            </a:r>
            <a:endParaRPr lang="fr" sz="1200" dirty="0"/>
          </a:p>
          <a:p>
            <a:r>
              <a:rPr lang="it-IT" sz="1200" b="1" dirty="0"/>
              <a:t>Stato: </a:t>
            </a:r>
            <a:r>
              <a:rPr lang="it-IT" sz="1200" dirty="0"/>
              <a:t>in corso di aggiudicazione (le offerte potevano essere presentate fino al 1/11/2018)</a:t>
            </a:r>
            <a:endParaRPr lang="it-IT" sz="12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069709" y="964811"/>
            <a:ext cx="659155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dirty="0"/>
              <a:t>Norvegia</a:t>
            </a:r>
          </a:p>
        </p:txBody>
      </p:sp>
      <p:pic>
        <p:nvPicPr>
          <p:cNvPr id="1026" name="Picture 2" descr="Image result for norwegian flag">
            <a:extLst>
              <a:ext uri="{FF2B5EF4-FFF2-40B4-BE49-F238E27FC236}">
                <a16:creationId xmlns:a16="http://schemas.microsoft.com/office/drawing/2014/main" id="{616F10D7-8E68-314F-BCCA-3A700181E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6515" y="889534"/>
            <a:ext cx="739157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9CEB873-6F51-DE49-9B05-BCA137DC74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0255" y="2030254"/>
            <a:ext cx="3516086" cy="201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39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2" y="525982"/>
            <a:ext cx="8345669" cy="400678"/>
          </a:xfrm>
        </p:spPr>
        <p:txBody>
          <a:bodyPr>
            <a:normAutofit/>
          </a:bodyPr>
          <a:lstStyle/>
          <a:p>
            <a:pPr algn="ctr"/>
            <a:r>
              <a:rPr lang="it-IT" cap="none" dirty="0"/>
              <a:t>Il settore AGRIFOOD in Sardegna: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3" y="999084"/>
            <a:ext cx="8298532" cy="407927"/>
          </a:xfrm>
        </p:spPr>
        <p:txBody>
          <a:bodyPr/>
          <a:lstStyle/>
          <a:p>
            <a:pPr algn="ctr"/>
            <a:r>
              <a:rPr lang="it-IT" dirty="0"/>
              <a:t>potenzialità degli appalti per l'innovazione e dell'innovazione</a:t>
            </a:r>
          </a:p>
        </p:txBody>
      </p:sp>
      <p:sp>
        <p:nvSpPr>
          <p:cNvPr id="4" name="Rettangolo 3"/>
          <p:cNvSpPr/>
          <p:nvPr/>
        </p:nvSpPr>
        <p:spPr>
          <a:xfrm>
            <a:off x="459720" y="1479260"/>
            <a:ext cx="82434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E2011B"/>
                </a:solidFill>
              </a:rPr>
              <a:t>Agroindustria in Sardegna: alcuni numeri</a:t>
            </a:r>
          </a:p>
          <a:p>
            <a:endParaRPr lang="it-IT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it-IT" sz="1400" dirty="0">
                <a:solidFill>
                  <a:prstClr val="black"/>
                </a:solidFill>
              </a:rPr>
              <a:t>Operative </a:t>
            </a:r>
            <a:r>
              <a:rPr lang="it-IT" sz="1400" b="1" dirty="0">
                <a:solidFill>
                  <a:prstClr val="black"/>
                </a:solidFill>
              </a:rPr>
              <a:t>60.812 aziende agricole e zootecniche </a:t>
            </a:r>
            <a:r>
              <a:rPr lang="it-IT" sz="1400" dirty="0">
                <a:solidFill>
                  <a:prstClr val="black"/>
                </a:solidFill>
              </a:rPr>
              <a:t>(2010), con un valore aggiunto di circa 927 milioni di euro</a:t>
            </a:r>
          </a:p>
          <a:p>
            <a:pPr marL="285750" lvl="0" indent="-285750">
              <a:buFont typeface="Arial" charset="0"/>
              <a:buChar char="•"/>
            </a:pPr>
            <a:r>
              <a:rPr lang="it-IT" sz="1400" dirty="0">
                <a:solidFill>
                  <a:prstClr val="black"/>
                </a:solidFill>
              </a:rPr>
              <a:t>Le </a:t>
            </a:r>
            <a:r>
              <a:rPr lang="it-IT" sz="1400" b="1" dirty="0">
                <a:solidFill>
                  <a:prstClr val="black"/>
                </a:solidFill>
              </a:rPr>
              <a:t>imprese artigiane e i laboratori del settore alimentare sono 3.662</a:t>
            </a:r>
            <a:r>
              <a:rPr lang="it-IT" sz="1400" dirty="0">
                <a:solidFill>
                  <a:prstClr val="black"/>
                </a:solidFill>
              </a:rPr>
              <a:t>, di cui 180 impegnate nelle produzioni DOP, IGP e STG. 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solidFill>
                  <a:prstClr val="black"/>
                </a:solidFill>
              </a:rPr>
              <a:t>La maggior parte delle industrie alimentari opera nella produzione di </a:t>
            </a:r>
            <a:r>
              <a:rPr lang="it-IT" sz="1400" b="1" dirty="0">
                <a:solidFill>
                  <a:prstClr val="black"/>
                </a:solidFill>
              </a:rPr>
              <a:t>prodotti da forno e farinacei (attive 1.424 imprese)</a:t>
            </a:r>
            <a:r>
              <a:rPr lang="it-IT" sz="1400" dirty="0">
                <a:solidFill>
                  <a:prstClr val="black"/>
                </a:solidFill>
              </a:rPr>
              <a:t>. A livello occupazionale, </a:t>
            </a:r>
            <a:r>
              <a:rPr lang="it-IT" sz="1400" b="1" dirty="0">
                <a:solidFill>
                  <a:prstClr val="black"/>
                </a:solidFill>
              </a:rPr>
              <a:t>assorbe il maggior numero di addetti (5.805)</a:t>
            </a:r>
            <a:r>
              <a:rPr lang="it-IT" sz="1400" dirty="0">
                <a:solidFill>
                  <a:prstClr val="black"/>
                </a:solidFill>
              </a:rPr>
              <a:t>. 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solidFill>
                  <a:prstClr val="black"/>
                </a:solidFill>
              </a:rPr>
              <a:t>Seguono le imprese impegnate nella produzione di altri prodotti alimentari (144 imprese) e l’</a:t>
            </a:r>
            <a:r>
              <a:rPr lang="it-IT" sz="1400" b="1" dirty="0">
                <a:solidFill>
                  <a:prstClr val="black"/>
                </a:solidFill>
              </a:rPr>
              <a:t>industria lattiero casearia (133 imprese; &gt;1000t)</a:t>
            </a:r>
            <a:r>
              <a:rPr lang="it-IT" sz="1400" dirty="0">
                <a:solidFill>
                  <a:prstClr val="black"/>
                </a:solidFill>
              </a:rPr>
              <a:t>. L’industria lattiero-casearia conta 1.483 addetti</a:t>
            </a:r>
            <a:endParaRPr lang="it-IT" sz="1400" b="1" dirty="0">
              <a:solidFill>
                <a:srgbClr val="E2011B"/>
              </a:solidFill>
            </a:endParaRPr>
          </a:p>
          <a:p>
            <a:pPr marL="285750" lvl="0" indent="-285750">
              <a:buFont typeface="Arial" charset="0"/>
              <a:buChar char="•"/>
            </a:pPr>
            <a:endParaRPr lang="it-IT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AGRIFOOD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353929" cy="446008"/>
          </a:xfrm>
        </p:spPr>
        <p:txBody>
          <a:bodyPr/>
          <a:lstStyle/>
          <a:p>
            <a:r>
              <a:rPr lang="it-IT" dirty="0"/>
              <a:t>Appalto precommerciale (CPV 73100000)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52758" y="1827678"/>
            <a:ext cx="3275603" cy="2852843"/>
          </a:xfrm>
        </p:spPr>
        <p:txBody>
          <a:bodyPr>
            <a:normAutofit/>
          </a:bodyPr>
          <a:lstStyle/>
          <a:p>
            <a:r>
              <a:rPr lang="it-IT" sz="1350" b="1" dirty="0"/>
              <a:t>Committente: </a:t>
            </a:r>
            <a:r>
              <a:rPr lang="it-IT" dirty="0"/>
              <a:t>Agenzia per l’Italia Digitale (AGID) per conto dell’Azienda Sanitaria Provinciale di Catania</a:t>
            </a:r>
          </a:p>
          <a:p>
            <a:r>
              <a:rPr lang="it-IT" sz="1350" b="1" dirty="0"/>
              <a:t>Importo: </a:t>
            </a:r>
            <a:r>
              <a:rPr lang="it-IT" dirty="0"/>
              <a:t>EUR 10.049.721 (diviso in 5 lotti)</a:t>
            </a:r>
          </a:p>
          <a:p>
            <a:r>
              <a:rPr lang="it-IT" sz="1350" b="1" dirty="0"/>
              <a:t>Oggetto: </a:t>
            </a:r>
            <a:r>
              <a:rPr lang="it-IT" dirty="0"/>
              <a:t>Sviluppo di test rapidi ed economici su animali e alimenti</a:t>
            </a:r>
          </a:p>
          <a:p>
            <a:r>
              <a:rPr lang="it-IT" sz="1350" b="1" dirty="0"/>
              <a:t>Stato: </a:t>
            </a:r>
            <a:r>
              <a:rPr lang="it-IT" dirty="0"/>
              <a:t>avviso di </a:t>
            </a:r>
            <a:r>
              <a:rPr lang="it-IT" dirty="0" err="1"/>
              <a:t>preinformazione</a:t>
            </a:r>
            <a:r>
              <a:rPr lang="it-IT" dirty="0"/>
              <a:t> del 1°/04/2017 e consultazione di mercato dell’ 11/04/2017</a:t>
            </a:r>
            <a:endParaRPr lang="it-IT" sz="135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E5ECFD-3EE6-C74A-B81A-7134154F8151}"/>
              </a:ext>
            </a:extLst>
          </p:cNvPr>
          <p:cNvSpPr txBox="1"/>
          <p:nvPr/>
        </p:nvSpPr>
        <p:spPr>
          <a:xfrm>
            <a:off x="6217923" y="967741"/>
            <a:ext cx="445956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Italia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9C890F-EDB7-EC42-BEB5-DF86C45282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4371" y="903745"/>
            <a:ext cx="819005" cy="54600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1A5977F-EA53-014C-A515-0E6D550967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2081" y="1994447"/>
            <a:ext cx="3822275" cy="18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0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8FFC1D1-4A05-A04E-B301-E9EB77BC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3823" y="1212837"/>
            <a:ext cx="3728686" cy="2139553"/>
          </a:xfrm>
        </p:spPr>
        <p:txBody>
          <a:bodyPr>
            <a:normAutofit/>
          </a:bodyPr>
          <a:lstStyle/>
          <a:p>
            <a:br>
              <a:rPr lang="it-IT" sz="2000" dirty="0"/>
            </a:br>
            <a:endParaRPr lang="it-IT" sz="2000" dirty="0"/>
          </a:p>
        </p:txBody>
      </p:sp>
      <p:sp>
        <p:nvSpPr>
          <p:cNvPr id="2" name="Rettangolo 1"/>
          <p:cNvSpPr/>
          <p:nvPr/>
        </p:nvSpPr>
        <p:spPr>
          <a:xfrm>
            <a:off x="4977823" y="1212837"/>
            <a:ext cx="220264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appalti per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l'innovazione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&amp;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innovazione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di processo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497093" y="804797"/>
            <a:ext cx="4956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6" name="Ovale 5"/>
          <p:cNvSpPr/>
          <p:nvPr/>
        </p:nvSpPr>
        <p:spPr>
          <a:xfrm>
            <a:off x="4805081" y="1990164"/>
            <a:ext cx="2519089" cy="1264023"/>
          </a:xfrm>
          <a:prstGeom prst="ellipse">
            <a:avLst/>
          </a:prstGeom>
          <a:noFill/>
          <a:ln w="38100">
            <a:solidFill>
              <a:srgbClr val="1032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917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AGRIFOOD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353929" cy="446008"/>
          </a:xfrm>
        </p:spPr>
        <p:txBody>
          <a:bodyPr/>
          <a:lstStyle/>
          <a:p>
            <a:r>
              <a:rPr lang="it-IT" dirty="0"/>
              <a:t>Appalto per l’innovazione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52758" y="1827678"/>
            <a:ext cx="3275603" cy="2381857"/>
          </a:xfrm>
        </p:spPr>
        <p:txBody>
          <a:bodyPr>
            <a:normAutofit/>
          </a:bodyPr>
          <a:lstStyle/>
          <a:p>
            <a:r>
              <a:rPr lang="it-IT" sz="1350" b="1" dirty="0"/>
              <a:t>Committente: </a:t>
            </a:r>
            <a:r>
              <a:rPr lang="it-IT" sz="1350" dirty="0" err="1"/>
              <a:t>nd</a:t>
            </a:r>
            <a:endParaRPr lang="it-IT" sz="1350" dirty="0"/>
          </a:p>
          <a:p>
            <a:endParaRPr lang="it-IT" dirty="0"/>
          </a:p>
          <a:p>
            <a:r>
              <a:rPr lang="it-IT" sz="1350" b="1" dirty="0"/>
              <a:t>Importo: </a:t>
            </a:r>
            <a:r>
              <a:rPr lang="it-IT" dirty="0" err="1"/>
              <a:t>nd</a:t>
            </a:r>
            <a:endParaRPr lang="it-IT" dirty="0"/>
          </a:p>
          <a:p>
            <a:endParaRPr lang="it-IT" dirty="0"/>
          </a:p>
          <a:p>
            <a:r>
              <a:rPr lang="it-IT" sz="1350" b="1" dirty="0"/>
              <a:t>Oggetto: </a:t>
            </a:r>
            <a:r>
              <a:rPr lang="it-IT" dirty="0"/>
              <a:t>Sviluppo di semilavorati sterili, di elevata qualità sensoriale e </a:t>
            </a:r>
            <a:r>
              <a:rPr lang="it-IT" dirty="0" err="1"/>
              <a:t>shelf</a:t>
            </a:r>
            <a:r>
              <a:rPr lang="it-IT" dirty="0"/>
              <a:t> life estesa a partire da materie prime e/o sottoprodotti per alimenti nuovi o della tradizione sarda</a:t>
            </a:r>
          </a:p>
          <a:p>
            <a:endParaRPr lang="it-IT" sz="1350" b="1" dirty="0"/>
          </a:p>
          <a:p>
            <a:r>
              <a:rPr lang="it-IT" sz="1350" b="1" dirty="0"/>
              <a:t>Stato: </a:t>
            </a:r>
            <a:r>
              <a:rPr lang="it-IT" sz="1350" dirty="0" err="1"/>
              <a:t>nd</a:t>
            </a:r>
            <a:endParaRPr lang="it-IT" sz="135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057040" y="1058779"/>
            <a:ext cx="8412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Sardegna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3496" y="980888"/>
            <a:ext cx="914001" cy="612381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654" y="2924433"/>
            <a:ext cx="1347765" cy="137169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6093" y="1894974"/>
            <a:ext cx="1677991" cy="1149309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671" y="1930822"/>
            <a:ext cx="2044038" cy="84056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135" y="2924433"/>
            <a:ext cx="686631" cy="1344112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6093" y="3065596"/>
            <a:ext cx="1677991" cy="123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52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600080" y="983439"/>
            <a:ext cx="821500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Il fabbisogno:</a:t>
            </a:r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Destagionalizzare disponibilità sul mercato di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semilavorati sterili, di elevata qualità e con </a:t>
            </a:r>
            <a:r>
              <a:rPr lang="it-IT" sz="1400" b="1" dirty="0" err="1">
                <a:latin typeface="Arial" charset="0"/>
                <a:ea typeface="Arial" charset="0"/>
                <a:cs typeface="Arial" charset="0"/>
              </a:rPr>
              <a:t>shelf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 life estesa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a partire da materie prime e sottoprodotti per alimenti tradizionali o nuovi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Riduzione degli riduzione sprechi alimentari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Aumento del valore della produzione primaria (tutte le eccedenze e le seconde/terze scelte sono trasformate)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Aumento del valore della produzione secondaria, terziaria e della distribuzione di prodotti alimentari sardi</a:t>
            </a: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Risultato (prototipi di):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farce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per pasta ripiena (es. ravioli,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culurgioni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conchiglioni, tortellini, tortelli, etc.)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creme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vegetali per cucina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alimenti </a:t>
            </a:r>
            <a:r>
              <a:rPr lang="it-IT" sz="1400" b="1" dirty="0" err="1">
                <a:latin typeface="Arial" charset="0"/>
                <a:ea typeface="Arial" charset="0"/>
                <a:cs typeface="Arial" charset="0"/>
              </a:rPr>
              <a:t>essicati</a:t>
            </a:r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alimenti in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polvere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665840" y="3542268"/>
            <a:ext cx="5156887" cy="877163"/>
          </a:xfrm>
          <a:prstGeom prst="rect">
            <a:avLst/>
          </a:prstGeom>
          <a:solidFill>
            <a:srgbClr val="61A60F"/>
          </a:solidFill>
        </p:spPr>
        <p:txBody>
          <a:bodyPr wrap="square" rtlCol="0">
            <a:spAutoFit/>
          </a:bodyPr>
          <a:lstStyle/>
          <a:p>
            <a:endParaRPr lang="it-IT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it-IT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Dialogo Competitivo (art. 64) o Appalto </a:t>
            </a:r>
            <a:r>
              <a:rPr lang="it-IT" sz="12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precommerciale</a:t>
            </a:r>
            <a:r>
              <a:rPr lang="it-IT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mr-IN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it-IT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PCP</a:t>
            </a:r>
            <a:r>
              <a:rPr lang="mr-IN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</a:t>
            </a:r>
            <a:r>
              <a:rPr lang="it-IT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r>
              <a:rPr lang="it-IT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L’uno o l’altro a seconda dell’ambizione e delle competenze della SA</a:t>
            </a:r>
          </a:p>
          <a:p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046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779268" y="1131624"/>
            <a:ext cx="262929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appalti per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l'innovazione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&amp;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valorizzazione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dei sottoprodotti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497093" y="804797"/>
            <a:ext cx="472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4" name="Ovale 3"/>
          <p:cNvSpPr/>
          <p:nvPr/>
        </p:nvSpPr>
        <p:spPr>
          <a:xfrm>
            <a:off x="4643717" y="1927411"/>
            <a:ext cx="2832848" cy="1443137"/>
          </a:xfrm>
          <a:prstGeom prst="ellipse">
            <a:avLst/>
          </a:prstGeom>
          <a:noFill/>
          <a:ln w="38100">
            <a:solidFill>
              <a:srgbClr val="1032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917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AGRIFOOD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353929" cy="446008"/>
          </a:xfrm>
        </p:spPr>
        <p:txBody>
          <a:bodyPr/>
          <a:lstStyle/>
          <a:p>
            <a:r>
              <a:rPr lang="it-IT" dirty="0"/>
              <a:t>Appalto per l’innovazione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054A80-7D1D-134D-9504-6DB859BD2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52758" y="1827678"/>
            <a:ext cx="3275603" cy="2381857"/>
          </a:xfrm>
        </p:spPr>
        <p:txBody>
          <a:bodyPr>
            <a:normAutofit fontScale="70000" lnSpcReduction="20000"/>
          </a:bodyPr>
          <a:lstStyle/>
          <a:p>
            <a:r>
              <a:rPr lang="it-IT" sz="1350" b="1" dirty="0"/>
              <a:t>Committente: </a:t>
            </a:r>
            <a:r>
              <a:rPr lang="it-IT" sz="1350" dirty="0" err="1"/>
              <a:t>nd</a:t>
            </a:r>
            <a:endParaRPr lang="it-IT" sz="1350" dirty="0"/>
          </a:p>
          <a:p>
            <a:endParaRPr lang="it-IT" dirty="0"/>
          </a:p>
          <a:p>
            <a:r>
              <a:rPr lang="it-IT" sz="1350" b="1" dirty="0"/>
              <a:t>Importo: </a:t>
            </a:r>
            <a:r>
              <a:rPr lang="it-IT" dirty="0" err="1"/>
              <a:t>nd</a:t>
            </a:r>
            <a:endParaRPr lang="it-IT" dirty="0"/>
          </a:p>
          <a:p>
            <a:endParaRPr lang="it-IT" dirty="0"/>
          </a:p>
          <a:p>
            <a:r>
              <a:rPr lang="it-IT" sz="1350" b="1" dirty="0"/>
              <a:t>Oggetto: </a:t>
            </a:r>
            <a:r>
              <a:rPr lang="it-IT" dirty="0"/>
              <a:t>Sviluppo di sistemi integrati per la raccolta di scarti della produzione cerealicola e ortofrutticola e loro trasformazione, caratterizzazione di deperibilità e destinazione d’uso nelle produzioni mangimistiche per acquacoltura</a:t>
            </a:r>
          </a:p>
          <a:p>
            <a:endParaRPr lang="it-IT" sz="1350" b="1" dirty="0"/>
          </a:p>
          <a:p>
            <a:r>
              <a:rPr lang="it-IT" sz="1350" b="1" dirty="0"/>
              <a:t>Stato: </a:t>
            </a:r>
            <a:r>
              <a:rPr lang="it-IT" sz="1350" dirty="0" err="1"/>
              <a:t>nd</a:t>
            </a:r>
            <a:endParaRPr lang="it-IT" sz="135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057040" y="1058779"/>
            <a:ext cx="8412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Sardegna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3496" y="980888"/>
            <a:ext cx="914001" cy="612381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094" y="1879875"/>
            <a:ext cx="1684981" cy="235478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476" y="3291872"/>
            <a:ext cx="1642245" cy="88471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477" y="1864965"/>
            <a:ext cx="1642244" cy="132307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495832" y="2438567"/>
            <a:ext cx="2278438" cy="121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9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321276" y="983439"/>
            <a:ext cx="84938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charset="0"/>
                <a:ea typeface="Arial" charset="0"/>
                <a:cs typeface="Arial" charset="0"/>
              </a:rPr>
              <a:t>Il fabbisogno:</a:t>
            </a:r>
            <a:endParaRPr lang="it-IT" sz="1200" dirty="0">
              <a:latin typeface="Arial" charset="0"/>
              <a:ea typeface="Arial" charset="0"/>
              <a:cs typeface="Arial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Realizzare una filiera sostenibile e competitiva dell’acquacoltura (maricoltura) in Sardegna con volumi adeguati e standardizzati di produzioni mangimistiche a partire dalla trasformazione di sottoprodotti dell’agricoltura 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Riduzione degli riduzione sprechi alimentari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Aumento del valore della produzione primaria (tutte le eccedenze e le seconde/terze scelte sono trasformate)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Riduzione dei costi dell’allevamento ittico</a:t>
            </a:r>
          </a:p>
          <a:p>
            <a:endParaRPr lang="it-IT" sz="1200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200" dirty="0">
                <a:latin typeface="Arial" charset="0"/>
                <a:ea typeface="Arial" charset="0"/>
                <a:cs typeface="Arial" charset="0"/>
              </a:rPr>
              <a:t>Risultato (prototipi di):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200" b="1" dirty="0">
                <a:latin typeface="Arial" charset="0"/>
                <a:ea typeface="Arial" charset="0"/>
                <a:cs typeface="Arial" charset="0"/>
              </a:rPr>
              <a:t>sistemi gestionali integrati per la raccolta </a:t>
            </a: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di grandi volumi di scarti caratterizzati per destinazione d’uso e deperibilità;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realizzazione di una </a:t>
            </a:r>
            <a:r>
              <a:rPr lang="it-IT" sz="1200" b="1" dirty="0">
                <a:latin typeface="Arial" charset="0"/>
                <a:ea typeface="Arial" charset="0"/>
                <a:cs typeface="Arial" charset="0"/>
              </a:rPr>
              <a:t>centrale di distribuzione e/o trasformazione tecnologica e biologica </a:t>
            </a: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(lo scarto lavorato diventa un semilavorato)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200" b="1" dirty="0">
                <a:latin typeface="Arial" charset="0"/>
                <a:ea typeface="Arial" charset="0"/>
                <a:cs typeface="Arial" charset="0"/>
              </a:rPr>
              <a:t>mangimi per allevamento ittico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200" b="1" dirty="0">
                <a:latin typeface="Arial" charset="0"/>
                <a:ea typeface="Arial" charset="0"/>
                <a:cs typeface="Arial" charset="0"/>
              </a:rPr>
              <a:t>mangimi per animali da cui ottenere farine per allevamento ittico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906530" y="3542268"/>
            <a:ext cx="2916197" cy="669414"/>
          </a:xfrm>
          <a:prstGeom prst="rect">
            <a:avLst/>
          </a:prstGeom>
          <a:solidFill>
            <a:srgbClr val="61A60F"/>
          </a:solidFill>
        </p:spPr>
        <p:txBody>
          <a:bodyPr wrap="square" rtlCol="0">
            <a:spAutoFit/>
          </a:bodyPr>
          <a:lstStyle/>
          <a:p>
            <a:endParaRPr lang="it-IT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PCP</a:t>
            </a:r>
          </a:p>
          <a:p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701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8FFC1D1-4A05-A04E-B301-E9EB77BC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3823" y="1212837"/>
            <a:ext cx="3728686" cy="2139553"/>
          </a:xfrm>
        </p:spPr>
        <p:txBody>
          <a:bodyPr>
            <a:normAutofit/>
          </a:bodyPr>
          <a:lstStyle/>
          <a:p>
            <a:br>
              <a:rPr lang="it-IT" sz="2000" dirty="0"/>
            </a:br>
            <a:endParaRPr lang="it-IT" sz="2000" dirty="0"/>
          </a:p>
        </p:txBody>
      </p:sp>
      <p:sp>
        <p:nvSpPr>
          <p:cNvPr id="2" name="Rettangolo 1"/>
          <p:cNvSpPr/>
          <p:nvPr/>
        </p:nvSpPr>
        <p:spPr>
          <a:xfrm>
            <a:off x="5025632" y="1212837"/>
            <a:ext cx="212179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appalti per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l'innovazione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&amp;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innovazione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di prodotto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497093" y="804797"/>
            <a:ext cx="45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3" name="Ovale 2"/>
          <p:cNvSpPr/>
          <p:nvPr/>
        </p:nvSpPr>
        <p:spPr>
          <a:xfrm>
            <a:off x="4805084" y="1990165"/>
            <a:ext cx="2537014" cy="1237130"/>
          </a:xfrm>
          <a:prstGeom prst="ellipse">
            <a:avLst/>
          </a:prstGeom>
          <a:noFill/>
          <a:ln w="38100">
            <a:solidFill>
              <a:srgbClr val="1032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222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72C4E21-6676-6A46-8D63-B22AF63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81" y="967741"/>
            <a:ext cx="3169920" cy="365998"/>
          </a:xfrm>
        </p:spPr>
        <p:txBody>
          <a:bodyPr>
            <a:normAutofit fontScale="90000"/>
          </a:bodyPr>
          <a:lstStyle/>
          <a:p>
            <a:r>
              <a:rPr lang="it-IT" dirty="0"/>
              <a:t>AGRIFOOD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6D897F-BB32-5A47-B3D8-08180188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2080" y="1458993"/>
            <a:ext cx="5353929" cy="446008"/>
          </a:xfrm>
        </p:spPr>
        <p:txBody>
          <a:bodyPr/>
          <a:lstStyle/>
          <a:p>
            <a:r>
              <a:rPr lang="it-IT" dirty="0"/>
              <a:t>Appalto per l’innovazione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057040" y="1058779"/>
            <a:ext cx="8412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Sardegna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3496" y="980888"/>
            <a:ext cx="914001" cy="612381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5511113" y="1899564"/>
            <a:ext cx="3385751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Soluzioni innovative a sostegno di buone pratiche nutrizionali personalizzate che aiuteranno i consumatori a migliorare la loro salute e il loro benessere adottando diete sostenibili a lungo termine. 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411" y="2030255"/>
            <a:ext cx="1521771" cy="1034023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4832" y="2005132"/>
            <a:ext cx="3183373" cy="2229381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589" y="3239306"/>
            <a:ext cx="1611826" cy="1044139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7044" y="3064356"/>
            <a:ext cx="2732903" cy="121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2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321276" y="983439"/>
            <a:ext cx="8493811" cy="3416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charset="0"/>
                <a:ea typeface="Arial" charset="0"/>
                <a:cs typeface="Arial" charset="0"/>
              </a:rPr>
              <a:t>Il fabbisogno:</a:t>
            </a:r>
            <a:endParaRPr lang="it-IT" sz="1200" dirty="0">
              <a:latin typeface="Arial" charset="0"/>
              <a:ea typeface="Arial" charset="0"/>
              <a:cs typeface="Arial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Soluzioni innovative a sostegno di buone pratiche nutrizionali personalizzate che aiuteranno i consumatori a migliorare la loro salute e il loro benessere adottando diete sostenibili a lungo termine. 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Le soluzioni devono integrare tutti i fattori pertinenti quali indicatori sanitari, requisiti nutrizionali, composizione degli alimenti, stile di vita, preferenze, ambiente (ad esempio culturale e socioeconomico), ecc.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Le proposte devono affrontare tutti i livelli di personalizzazione: dalla scelta del cibo nel negozio, alla produzione e consegna personalizzate, a specifici sistemi di consulenza / avvertimento (ad esempio, nuove applicazioni digitali intelligenti / ICT). 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Attività di prototipazione, test, dimostrazione, pilotaggio e validazione di prodotti su larga scala in un ambiente quasi operativo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Ricerca di </a:t>
            </a:r>
            <a:r>
              <a:rPr lang="it-IT" sz="1200" dirty="0" err="1">
                <a:latin typeface="Arial" charset="0"/>
                <a:ea typeface="Arial" charset="0"/>
                <a:cs typeface="Arial" charset="0"/>
              </a:rPr>
              <a:t>endpoints</a:t>
            </a: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 salutistici per prodotti e panieri custom</a:t>
            </a:r>
          </a:p>
          <a:p>
            <a:endParaRPr lang="it-IT" sz="1200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200" dirty="0">
                <a:latin typeface="Arial" charset="0"/>
                <a:ea typeface="Arial" charset="0"/>
                <a:cs typeface="Arial" charset="0"/>
              </a:rPr>
              <a:t>Risultato (prototipo di):</a:t>
            </a:r>
          </a:p>
          <a:p>
            <a:pPr marL="171450" indent="-171450">
              <a:buFont typeface="Arial"/>
              <a:buChar char="•"/>
            </a:pPr>
            <a:r>
              <a:rPr lang="it-IT" sz="1200" dirty="0">
                <a:latin typeface="Arial" charset="0"/>
                <a:ea typeface="Arial" charset="0"/>
                <a:cs typeface="Arial" charset="0"/>
              </a:rPr>
              <a:t>Piattaforma a sostegno di buone pratiche nutrizionali personalizzate basate su un ampio paniere  di produzioni della Sardegna</a:t>
            </a:r>
          </a:p>
          <a:p>
            <a:endParaRPr lang="it-IT" sz="1200" dirty="0">
              <a:latin typeface="Arial" charset="0"/>
              <a:ea typeface="Arial" charset="0"/>
              <a:cs typeface="Arial" charset="0"/>
            </a:endParaRPr>
          </a:p>
          <a:p>
            <a:endParaRPr lang="it-IT" sz="1200" dirty="0">
              <a:latin typeface="Arial" charset="0"/>
              <a:ea typeface="Arial" charset="0"/>
              <a:cs typeface="Arial" charset="0"/>
            </a:endParaRPr>
          </a:p>
          <a:p>
            <a:endParaRPr lang="it-IT" sz="1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659586" y="3648102"/>
            <a:ext cx="2916197" cy="669414"/>
          </a:xfrm>
          <a:prstGeom prst="rect">
            <a:avLst/>
          </a:prstGeom>
          <a:solidFill>
            <a:srgbClr val="61A60F"/>
          </a:solidFill>
        </p:spPr>
        <p:txBody>
          <a:bodyPr wrap="square" rtlCol="0">
            <a:spAutoFit/>
          </a:bodyPr>
          <a:lstStyle/>
          <a:p>
            <a:endParaRPr lang="it-IT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PCP</a:t>
            </a:r>
          </a:p>
          <a:p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27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42184" y="1604380"/>
            <a:ext cx="682587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E2011B"/>
                </a:solidFill>
              </a:rPr>
              <a:t>(So </a:t>
            </a:r>
            <a:r>
              <a:rPr lang="it-IT" sz="1400" b="1" dirty="0" err="1">
                <a:solidFill>
                  <a:srgbClr val="E2011B"/>
                </a:solidFill>
              </a:rPr>
              <a:t>what</a:t>
            </a:r>
            <a:r>
              <a:rPr lang="it-IT" sz="1400" b="1" dirty="0">
                <a:solidFill>
                  <a:srgbClr val="E2011B"/>
                </a:solidFill>
              </a:rPr>
              <a:t>?)</a:t>
            </a:r>
            <a:r>
              <a:rPr lang="mr-IN" sz="1400" b="1" dirty="0">
                <a:solidFill>
                  <a:srgbClr val="E2011B"/>
                </a:solidFill>
              </a:rPr>
              <a:t>…</a:t>
            </a:r>
            <a:r>
              <a:rPr lang="it-IT" sz="1400" b="1" dirty="0">
                <a:solidFill>
                  <a:srgbClr val="E2011B"/>
                </a:solidFill>
              </a:rPr>
              <a:t> Perché e come promuovere l’innovazione in agroindustria?</a:t>
            </a:r>
            <a:endParaRPr lang="it-IT" sz="1400" dirty="0">
              <a:solidFill>
                <a:srgbClr val="E2011B"/>
              </a:solidFill>
            </a:endParaRPr>
          </a:p>
          <a:p>
            <a:endParaRPr lang="it-IT" sz="1400" dirty="0"/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intervenire nei casi in cui la </a:t>
            </a:r>
            <a:r>
              <a:rPr lang="it-IT" sz="1400" b="1" dirty="0"/>
              <a:t>produzione elevata ma da valorizzare</a:t>
            </a:r>
            <a:r>
              <a:rPr lang="it-IT" sz="1400" dirty="0"/>
              <a:t> con la trasformazione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intervenire nei casi in cui la </a:t>
            </a:r>
            <a:r>
              <a:rPr lang="it-IT" sz="1400" b="1" dirty="0"/>
              <a:t>produzione è insufficiente e deve poter aumentare </a:t>
            </a:r>
            <a:r>
              <a:rPr lang="it-IT" sz="1400" dirty="0"/>
              <a:t>in modo sostenibile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intervenire nei casi in cui la </a:t>
            </a:r>
            <a:r>
              <a:rPr lang="it-IT" sz="1400" b="1" dirty="0"/>
              <a:t>produzione è elevata ma disaggregata </a:t>
            </a:r>
            <a:r>
              <a:rPr lang="it-IT" sz="1400" dirty="0"/>
              <a:t>(prodotti da forno) o è </a:t>
            </a:r>
            <a:r>
              <a:rPr lang="it-IT" sz="1400" b="1" dirty="0"/>
              <a:t>innovativa ma a “macchia di leopardo”</a:t>
            </a:r>
            <a:r>
              <a:rPr lang="it-IT" sz="1400" dirty="0"/>
              <a:t> o in modo insufficiente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miglioramento gestione produzioni secondo criteri della </a:t>
            </a:r>
            <a:r>
              <a:rPr lang="it-IT" sz="1400" b="1" dirty="0"/>
              <a:t>agricoltura di precisione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trasformazione alimenti mediante approcci di </a:t>
            </a:r>
            <a:r>
              <a:rPr lang="it-IT" sz="1400" b="1" dirty="0"/>
              <a:t>qualità</a:t>
            </a:r>
            <a:r>
              <a:rPr lang="it-IT" sz="1400" dirty="0"/>
              <a:t> [sicurezza, salute, efficienza]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in tutti i casi sopra citati: </a:t>
            </a:r>
            <a:r>
              <a:rPr lang="it-IT" sz="1400" b="1" dirty="0"/>
              <a:t>nuovi prodotti </a:t>
            </a:r>
            <a:r>
              <a:rPr lang="it-IT" sz="1400" dirty="0"/>
              <a:t>e </a:t>
            </a:r>
            <a:r>
              <a:rPr lang="it-IT" sz="1400" b="1" dirty="0"/>
              <a:t>nuovi processi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maggiore aderenza a principi di </a:t>
            </a:r>
            <a:r>
              <a:rPr lang="it-IT" sz="1400" b="1" dirty="0" err="1"/>
              <a:t>bioeconomia</a:t>
            </a:r>
            <a:r>
              <a:rPr lang="it-IT" sz="1400" b="1" dirty="0"/>
              <a:t>/economia</a:t>
            </a:r>
            <a:r>
              <a:rPr lang="it-IT" sz="1400" dirty="0"/>
              <a:t> </a:t>
            </a:r>
            <a:r>
              <a:rPr lang="it-IT" sz="1400" b="1" dirty="0"/>
              <a:t>circolare</a:t>
            </a:r>
          </a:p>
        </p:txBody>
      </p:sp>
      <p:sp>
        <p:nvSpPr>
          <p:cNvPr id="10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11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90069" y="2127674"/>
            <a:ext cx="2712990" cy="165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32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49155" y="2339787"/>
            <a:ext cx="26141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GRAZIE PER L’ATTENZIONE</a:t>
            </a:r>
          </a:p>
          <a:p>
            <a:pPr algn="ctr"/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prof. Sergio </a:t>
            </a:r>
            <a:r>
              <a:rPr lang="it-IT" sz="1400" b="1" dirty="0" err="1">
                <a:latin typeface="Arial" charset="0"/>
                <a:ea typeface="Arial" charset="0"/>
                <a:cs typeface="Arial" charset="0"/>
              </a:rPr>
              <a:t>Uzzau</a:t>
            </a:r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Università di Sassari</a:t>
            </a:r>
          </a:p>
          <a:p>
            <a:pPr algn="ctr"/>
            <a:r>
              <a:rPr lang="it-IT" sz="1400" b="1" dirty="0" err="1">
                <a:latin typeface="Arial" charset="0"/>
                <a:ea typeface="Arial" charset="0"/>
                <a:cs typeface="Arial" charset="0"/>
              </a:rPr>
              <a:t>uzzau@uniss.it</a:t>
            </a:r>
            <a:endParaRPr lang="it-IT" sz="14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44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529" y="1154624"/>
            <a:ext cx="4810009" cy="306091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15463" y="1411455"/>
            <a:ext cx="47140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latin typeface="ArialMT" charset="0"/>
              </a:rPr>
              <a:t>Elemento che pervade l’S3 Sardegna è l’aderenza a principi di </a:t>
            </a:r>
            <a:r>
              <a:rPr lang="it-IT" sz="1400" b="1" dirty="0" err="1">
                <a:solidFill>
                  <a:srgbClr val="FF0000"/>
                </a:solidFill>
                <a:latin typeface="ArialMT" charset="0"/>
              </a:rPr>
              <a:t>Bioeconomia</a:t>
            </a:r>
            <a:r>
              <a:rPr lang="it-IT" sz="1400" b="1" dirty="0">
                <a:solidFill>
                  <a:srgbClr val="FF0000"/>
                </a:solidFill>
                <a:latin typeface="ArialMT" charset="0"/>
              </a:rPr>
              <a:t> e di Economia Circolare</a:t>
            </a:r>
            <a:r>
              <a:rPr lang="it-IT" sz="1400" dirty="0">
                <a:latin typeface="ArialMT" charset="0"/>
              </a:rPr>
              <a:t>:</a:t>
            </a:r>
          </a:p>
          <a:p>
            <a:endParaRPr lang="it-IT" sz="1400" dirty="0">
              <a:latin typeface="ArialMT" charset="0"/>
            </a:endParaRPr>
          </a:p>
          <a:p>
            <a:r>
              <a:rPr lang="it-IT" sz="1400" dirty="0">
                <a:latin typeface="ArialMT" charset="0"/>
              </a:rPr>
              <a:t>Innovazione in AGROINDUSTRIA prevedendo: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MT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1400" dirty="0">
                <a:latin typeface="ArialMT" charset="0"/>
              </a:rPr>
              <a:t>l’utilizzo </a:t>
            </a:r>
            <a:r>
              <a:rPr lang="it-IT" sz="1400" b="1" dirty="0">
                <a:latin typeface="ArialMT" charset="0"/>
              </a:rPr>
              <a:t>sostenibile di</a:t>
            </a:r>
            <a:r>
              <a:rPr lang="it-IT" sz="1400" dirty="0">
                <a:latin typeface="ArialMT" charset="0"/>
              </a:rPr>
              <a:t> </a:t>
            </a:r>
            <a:r>
              <a:rPr lang="it-IT" sz="1400" b="1" dirty="0">
                <a:latin typeface="ArialMT" charset="0"/>
              </a:rPr>
              <a:t>materie prime naturali</a:t>
            </a:r>
            <a:r>
              <a:rPr lang="it-IT" sz="1400" dirty="0">
                <a:latin typeface="ArialMT" charset="0"/>
              </a:rPr>
              <a:t>;</a:t>
            </a:r>
          </a:p>
        </p:txBody>
      </p:sp>
      <p:sp>
        <p:nvSpPr>
          <p:cNvPr id="4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2" y="525982"/>
            <a:ext cx="8345669" cy="400678"/>
          </a:xfrm>
        </p:spPr>
        <p:txBody>
          <a:bodyPr>
            <a:normAutofit/>
          </a:bodyPr>
          <a:lstStyle/>
          <a:p>
            <a:pPr algn="ctr"/>
            <a:r>
              <a:rPr lang="it-IT" cap="none" dirty="0"/>
              <a:t>Il settore AGRIFOOD in Sardegna:</a:t>
            </a:r>
          </a:p>
        </p:txBody>
      </p:sp>
      <p:sp>
        <p:nvSpPr>
          <p:cNvPr id="7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3" y="999084"/>
            <a:ext cx="8298532" cy="407927"/>
          </a:xfrm>
        </p:spPr>
        <p:txBody>
          <a:bodyPr/>
          <a:lstStyle/>
          <a:p>
            <a:pPr algn="ctr"/>
            <a:r>
              <a:rPr lang="it-IT" dirty="0"/>
              <a:t>potenzialità degli appalti per l'innovazione e dell'innovazione</a:t>
            </a:r>
          </a:p>
        </p:txBody>
      </p:sp>
    </p:spTree>
    <p:extLst>
      <p:ext uri="{BB962C8B-B14F-4D97-AF65-F5344CB8AC3E}">
        <p14:creationId xmlns:p14="http://schemas.microsoft.com/office/powerpoint/2010/main" val="59275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529" y="1154624"/>
            <a:ext cx="4810009" cy="306091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15463" y="1411455"/>
            <a:ext cx="471404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latin typeface="ArialMT" charset="0"/>
              </a:rPr>
              <a:t>Elemento che pervade l’S3 Sardegna è l’aderenza a principi di </a:t>
            </a:r>
            <a:r>
              <a:rPr lang="it-IT" sz="1400" b="1" dirty="0" err="1">
                <a:solidFill>
                  <a:srgbClr val="FF0000"/>
                </a:solidFill>
                <a:latin typeface="ArialMT" charset="0"/>
              </a:rPr>
              <a:t>Bioeconomia</a:t>
            </a:r>
            <a:r>
              <a:rPr lang="it-IT" sz="1400" b="1" dirty="0">
                <a:solidFill>
                  <a:srgbClr val="FF0000"/>
                </a:solidFill>
                <a:latin typeface="ArialMT" charset="0"/>
              </a:rPr>
              <a:t> e di Economia Circolare</a:t>
            </a:r>
            <a:r>
              <a:rPr lang="it-IT" sz="1400" dirty="0">
                <a:latin typeface="ArialMT" charset="0"/>
              </a:rPr>
              <a:t>:</a:t>
            </a:r>
          </a:p>
          <a:p>
            <a:endParaRPr lang="it-IT" sz="1400" dirty="0">
              <a:latin typeface="ArialMT" charset="0"/>
            </a:endParaRPr>
          </a:p>
          <a:p>
            <a:r>
              <a:rPr lang="it-IT" sz="1400" dirty="0">
                <a:latin typeface="ArialMT" charset="0"/>
              </a:rPr>
              <a:t>Innovazione in AGROINDUSTRIA prevedendo: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MT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nuovi prodotti nel settore nutrizionale e, in particolare, degli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alimenti funzionali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(naturali o industriali),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integratori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b="1" i="1" dirty="0" err="1">
                <a:latin typeface="Arial" charset="0"/>
                <a:ea typeface="Arial" charset="0"/>
                <a:cs typeface="Arial" charset="0"/>
              </a:rPr>
              <a:t>medical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b="1" i="1" dirty="0" err="1">
                <a:latin typeface="Arial" charset="0"/>
                <a:ea typeface="Arial" charset="0"/>
                <a:cs typeface="Arial" charset="0"/>
              </a:rPr>
              <a:t>devices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con studi di </a:t>
            </a:r>
            <a:r>
              <a:rPr lang="it-IT" sz="1400" i="1" dirty="0" err="1">
                <a:latin typeface="Arial" charset="0"/>
                <a:ea typeface="Arial" charset="0"/>
                <a:cs typeface="Arial" charset="0"/>
              </a:rPr>
              <a:t>proof</a:t>
            </a:r>
            <a:r>
              <a:rPr lang="it-IT" sz="1400" i="1" dirty="0">
                <a:latin typeface="Arial" charset="0"/>
                <a:ea typeface="Arial" charset="0"/>
                <a:cs typeface="Arial" charset="0"/>
              </a:rPr>
              <a:t> of </a:t>
            </a:r>
            <a:r>
              <a:rPr lang="it-IT" sz="1400" i="1" dirty="0" err="1">
                <a:latin typeface="Arial" charset="0"/>
                <a:ea typeface="Arial" charset="0"/>
                <a:cs typeface="Arial" charset="0"/>
              </a:rPr>
              <a:t>concept</a:t>
            </a:r>
            <a:r>
              <a:rPr lang="it-IT" sz="14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che permettono di certificare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claims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salutistici per il mercato del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benessere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della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prevenzione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 della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terapia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(es.,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nutraceuticals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botanicals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) e nuove molecole per trattamenti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cosmetici</a:t>
            </a:r>
          </a:p>
        </p:txBody>
      </p:sp>
      <p:sp>
        <p:nvSpPr>
          <p:cNvPr id="4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2" y="525982"/>
            <a:ext cx="8345669" cy="400678"/>
          </a:xfrm>
        </p:spPr>
        <p:txBody>
          <a:bodyPr>
            <a:normAutofit/>
          </a:bodyPr>
          <a:lstStyle/>
          <a:p>
            <a:pPr algn="ctr"/>
            <a:r>
              <a:rPr lang="it-IT" cap="none" dirty="0"/>
              <a:t>Il settore AGRIFOOD in Sardegna:</a:t>
            </a:r>
          </a:p>
        </p:txBody>
      </p:sp>
      <p:sp>
        <p:nvSpPr>
          <p:cNvPr id="7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3" y="999084"/>
            <a:ext cx="8298532" cy="407927"/>
          </a:xfrm>
        </p:spPr>
        <p:txBody>
          <a:bodyPr/>
          <a:lstStyle/>
          <a:p>
            <a:pPr algn="ctr"/>
            <a:r>
              <a:rPr lang="it-IT" dirty="0"/>
              <a:t>potenzialità degli appalti per l'innovazione e dell'innovazione</a:t>
            </a:r>
          </a:p>
        </p:txBody>
      </p:sp>
    </p:spTree>
    <p:extLst>
      <p:ext uri="{BB962C8B-B14F-4D97-AF65-F5344CB8AC3E}">
        <p14:creationId xmlns:p14="http://schemas.microsoft.com/office/powerpoint/2010/main" val="107236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69185" y="1587901"/>
            <a:ext cx="64752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E2011B"/>
                </a:solidFill>
              </a:rPr>
              <a:t>Sintesi in EXPO 2015 (nutrire il pianeta: quantità, qualità, sostenibilità, salute e longevità in salute)</a:t>
            </a:r>
          </a:p>
          <a:p>
            <a:endParaRPr lang="it-IT" sz="1400" dirty="0"/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Agricoltura in Sardegna: </a:t>
            </a:r>
            <a:r>
              <a:rPr lang="it-IT" sz="1400" b="1" dirty="0"/>
              <a:t>modello di sviluppo sostenibile</a:t>
            </a:r>
            <a:r>
              <a:rPr lang="it-IT" sz="1400" dirty="0"/>
              <a:t> per tutte le regioni italiane, basato sulla combinazione di fattori quali </a:t>
            </a:r>
            <a:r>
              <a:rPr lang="it-IT" sz="1400" b="1" dirty="0"/>
              <a:t>identità e tradizione, qualità</a:t>
            </a:r>
            <a:r>
              <a:rPr lang="it-IT" sz="1400" dirty="0"/>
              <a:t> delle produzioni e sostenibilità ambientale, benessere e coesione sociale e </a:t>
            </a:r>
            <a:r>
              <a:rPr lang="it-IT" sz="1400" b="1" dirty="0"/>
              <a:t>capacità di valorizzare i beni naturalistici e culturali</a:t>
            </a:r>
            <a:r>
              <a:rPr lang="it-IT" sz="1400" dirty="0"/>
              <a:t> nel loro pieno rispetto  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/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Interesse del </a:t>
            </a:r>
            <a:r>
              <a:rPr lang="it-IT" sz="1400" b="1" dirty="0"/>
              <a:t>mondo scientifico e giornalistico internazionale per la ‘blue zone’</a:t>
            </a:r>
            <a:r>
              <a:rPr lang="it-IT" sz="1400" dirty="0"/>
              <a:t> isolana (Ogliastra) e sui vari fattori che contribuiscono alla </a:t>
            </a:r>
            <a:r>
              <a:rPr lang="it-IT" sz="1400" b="1" dirty="0"/>
              <a:t>longevità in salute </a:t>
            </a:r>
            <a:r>
              <a:rPr lang="it-IT" sz="1400" dirty="0"/>
              <a:t>(invecchiamento di successo tipico della Sardegna), tra cui l’alimentazione, l’attività fisica legate al mondo agropastorale.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231" y="1840313"/>
            <a:ext cx="2253506" cy="140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92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475202" y="2027976"/>
            <a:ext cx="8053162" cy="139582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14038" y="1607921"/>
            <a:ext cx="825969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E2011B"/>
                </a:solidFill>
              </a:rPr>
              <a:t>Il tema della Ricerca in S3:</a:t>
            </a:r>
            <a:r>
              <a:rPr lang="it-IT" sz="1400" dirty="0"/>
              <a:t> </a:t>
            </a:r>
          </a:p>
          <a:p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“</a:t>
            </a:r>
            <a:r>
              <a:rPr lang="it-IT" sz="1400" i="1" dirty="0"/>
              <a:t>L'area di specializzazione non necessita di </a:t>
            </a:r>
            <a:r>
              <a:rPr lang="it-IT" sz="1400" b="1" i="1" dirty="0"/>
              <a:t>grandi</a:t>
            </a:r>
            <a:r>
              <a:rPr lang="it-IT" sz="1400" i="1" dirty="0"/>
              <a:t> infrastrutture di ricerca, quanto di un </a:t>
            </a:r>
            <a:r>
              <a:rPr lang="it-IT" sz="1400" b="1" i="1" dirty="0"/>
              <a:t>adeguamento dei laboratori e attrezzature esistenti </a:t>
            </a:r>
            <a:r>
              <a:rPr lang="it-IT" sz="1400" i="1" dirty="0"/>
              <a:t>presso dipartimenti, centri di ricerca e Centri di competenza tecnologica presenti nel territorio regionale; adeguamento che certamente potrà essere avviato anche attraverso l’azione finanziata con le risorse rimodulabili in ambito S3</a:t>
            </a:r>
            <a:r>
              <a:rPr lang="it-IT" sz="1400" dirty="0"/>
              <a:t>”.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7516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75202" y="1714823"/>
            <a:ext cx="45494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E2011B"/>
                </a:solidFill>
              </a:rPr>
              <a:t>Altri temi di “sistema” emersi nei tavoli imprese-</a:t>
            </a:r>
            <a:r>
              <a:rPr lang="it-IT" sz="1400" b="1" dirty="0" err="1">
                <a:solidFill>
                  <a:srgbClr val="E2011B"/>
                </a:solidFill>
              </a:rPr>
              <a:t>OdR</a:t>
            </a:r>
            <a:r>
              <a:rPr lang="it-IT" sz="1400" b="1" dirty="0">
                <a:solidFill>
                  <a:srgbClr val="E2011B"/>
                </a:solidFill>
              </a:rPr>
              <a:t> nel corso della S3:</a:t>
            </a:r>
            <a:r>
              <a:rPr lang="it-IT" sz="1400" dirty="0"/>
              <a:t> </a:t>
            </a:r>
          </a:p>
          <a:p>
            <a:endParaRPr lang="it-IT" sz="1400" dirty="0"/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facilitare e rendere continua/stabile la rete dei </a:t>
            </a:r>
            <a:r>
              <a:rPr lang="it-IT" sz="1400" b="1" dirty="0"/>
              <a:t>rapporti tra impresa e ricerca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/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accrescere l’</a:t>
            </a:r>
            <a:r>
              <a:rPr lang="it-IT" sz="1400" b="1" dirty="0"/>
              <a:t>assistenza tecnica</a:t>
            </a:r>
            <a:r>
              <a:rPr lang="it-IT" sz="1400" dirty="0"/>
              <a:t> alle aziende agricole (olivicoltura, ortofrutta, ostricoltura, etc.)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/>
          </a:p>
          <a:p>
            <a:pPr marL="285750" indent="-285750">
              <a:buFont typeface="Arial" charset="0"/>
              <a:buChar char="•"/>
            </a:pPr>
            <a:r>
              <a:rPr lang="it-IT" sz="1400" dirty="0"/>
              <a:t>implementare azioni di </a:t>
            </a:r>
            <a:r>
              <a:rPr lang="it-IT" sz="1400" b="1" dirty="0"/>
              <a:t>formazione</a:t>
            </a:r>
            <a:r>
              <a:rPr lang="it-IT" sz="1400" dirty="0"/>
              <a:t> </a:t>
            </a:r>
            <a:r>
              <a:rPr lang="it-IT" sz="1400" b="1" dirty="0"/>
              <a:t>professionale</a:t>
            </a:r>
          </a:p>
        </p:txBody>
      </p:sp>
      <p:sp>
        <p:nvSpPr>
          <p:cNvPr id="5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 txBox="1">
            <a:spLocks/>
          </p:cNvSpPr>
          <p:nvPr/>
        </p:nvSpPr>
        <p:spPr>
          <a:xfrm>
            <a:off x="475202" y="525982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it-IT" cap="none"/>
              <a:t>Il settore AGRIFOOD in Sardegna:</a:t>
            </a:r>
            <a:endParaRPr lang="it-IT" cap="none" dirty="0"/>
          </a:p>
        </p:txBody>
      </p:sp>
      <p:sp>
        <p:nvSpPr>
          <p:cNvPr id="6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 txBox="1">
            <a:spLocks/>
          </p:cNvSpPr>
          <p:nvPr/>
        </p:nvSpPr>
        <p:spPr>
          <a:xfrm>
            <a:off x="475203" y="999084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/>
              <a:t>potenzialità degli appalti per l'innovazione e dell'innovazione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981" y="1656213"/>
            <a:ext cx="35052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82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77345" y="1568333"/>
            <a:ext cx="67470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E2011B"/>
                </a:solidFill>
              </a:rPr>
              <a:t>Appalti per l’innovazione: quali Stazioni Appaltanti in Sardegna?</a:t>
            </a:r>
            <a:endParaRPr lang="it-IT" sz="1600" dirty="0"/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Università di Sassari e di Cagliari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CNR (diversi Istituti)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Istituto Zooprofilattico Sperimentale della Sardegna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Organismi di Ricerca vigilati dalla RAS (Porto Conte Ricerche)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Enti locali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it-IT" sz="1600" dirty="0"/>
              <a:t>Agenzie Regionali (AGRIS Sardegna) </a:t>
            </a:r>
          </a:p>
        </p:txBody>
      </p:sp>
      <p:sp>
        <p:nvSpPr>
          <p:cNvPr id="12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2" y="525982"/>
            <a:ext cx="8345669" cy="400678"/>
          </a:xfrm>
        </p:spPr>
        <p:txBody>
          <a:bodyPr>
            <a:normAutofit/>
          </a:bodyPr>
          <a:lstStyle/>
          <a:p>
            <a:pPr algn="ctr"/>
            <a:r>
              <a:rPr lang="it-IT" cap="none" dirty="0"/>
              <a:t>Il settore AGRIFOOD in Sardegna:</a:t>
            </a:r>
          </a:p>
        </p:txBody>
      </p:sp>
      <p:sp>
        <p:nvSpPr>
          <p:cNvPr id="14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3" y="999084"/>
            <a:ext cx="8298532" cy="407927"/>
          </a:xfrm>
        </p:spPr>
        <p:txBody>
          <a:bodyPr/>
          <a:lstStyle/>
          <a:p>
            <a:pPr algn="ctr"/>
            <a:r>
              <a:rPr lang="it-IT" dirty="0"/>
              <a:t>potenzialità degli appalti per l'innovazione e dell'innovazione</a:t>
            </a:r>
          </a:p>
        </p:txBody>
      </p:sp>
    </p:spTree>
    <p:extLst>
      <p:ext uri="{BB962C8B-B14F-4D97-AF65-F5344CB8AC3E}">
        <p14:creationId xmlns:p14="http://schemas.microsoft.com/office/powerpoint/2010/main" val="492990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8243</TotalTime>
  <Words>1900</Words>
  <Application>Microsoft Macintosh PowerPoint</Application>
  <PresentationFormat>Presentazione su schermo (16:9)</PresentationFormat>
  <Paragraphs>251</Paragraphs>
  <Slides>30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5" baseType="lpstr">
      <vt:lpstr>Arial</vt:lpstr>
      <vt:lpstr>ArialMT</vt:lpstr>
      <vt:lpstr>Calibri</vt:lpstr>
      <vt:lpstr>Wingdings</vt:lpstr>
      <vt:lpstr>Tema di Office</vt:lpstr>
      <vt:lpstr>Presentazione standard di PowerPoint</vt:lpstr>
      <vt:lpstr>Il settore AGRIFOOD in Sardegna:</vt:lpstr>
      <vt:lpstr>Presentazione standard di PowerPoint</vt:lpstr>
      <vt:lpstr>Il settore AGRIFOOD in Sardegna:</vt:lpstr>
      <vt:lpstr>Il settore AGRIFOOD in Sardegna:</vt:lpstr>
      <vt:lpstr>Presentazione standard di PowerPoint</vt:lpstr>
      <vt:lpstr>Presentazione standard di PowerPoint</vt:lpstr>
      <vt:lpstr>Presentazione standard di PowerPoint</vt:lpstr>
      <vt:lpstr>Il settore AGRIFOOD in Sardegna:</vt:lpstr>
      <vt:lpstr>Il settore AGRIFOOD in Sardegna: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settore AGRIFOOD in Sardegna:</vt:lpstr>
      <vt:lpstr>AGRIFOOD</vt:lpstr>
      <vt:lpstr>AGRIFOOD</vt:lpstr>
      <vt:lpstr>AGRIFOOD</vt:lpstr>
      <vt:lpstr> </vt:lpstr>
      <vt:lpstr>AGRIFOOD</vt:lpstr>
      <vt:lpstr>Presentazione standard di PowerPoint</vt:lpstr>
      <vt:lpstr>Presentazione standard di PowerPoint</vt:lpstr>
      <vt:lpstr>AGRIFOOD</vt:lpstr>
      <vt:lpstr>Presentazione standard di PowerPoint</vt:lpstr>
      <vt:lpstr> </vt:lpstr>
      <vt:lpstr>AGRIFOOD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Francesco Molinari</cp:lastModifiedBy>
  <cp:revision>95</cp:revision>
  <dcterms:created xsi:type="dcterms:W3CDTF">2018-10-08T15:45:40Z</dcterms:created>
  <dcterms:modified xsi:type="dcterms:W3CDTF">2019-01-13T22:13:39Z</dcterms:modified>
</cp:coreProperties>
</file>